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8" r:id="rId3"/>
    <p:sldId id="301" r:id="rId4"/>
    <p:sldId id="319" r:id="rId5"/>
    <p:sldId id="329" r:id="rId6"/>
    <p:sldId id="331" r:id="rId7"/>
    <p:sldId id="315" r:id="rId8"/>
    <p:sldId id="334" r:id="rId9"/>
    <p:sldId id="322" r:id="rId10"/>
    <p:sldId id="333" r:id="rId11"/>
    <p:sldId id="336" r:id="rId12"/>
    <p:sldId id="337" r:id="rId13"/>
    <p:sldId id="338" r:id="rId14"/>
    <p:sldId id="340" r:id="rId15"/>
    <p:sldId id="339" r:id="rId16"/>
    <p:sldId id="290" r:id="rId17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78A"/>
    <a:srgbClr val="EE7F00"/>
    <a:srgbClr val="009EE0"/>
    <a:srgbClr val="005383"/>
    <a:srgbClr val="A5C400"/>
    <a:srgbClr val="B00060"/>
    <a:srgbClr val="87888A"/>
    <a:srgbClr val="E0F2FB"/>
    <a:srgbClr val="4BB18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8936" autoAdjust="0"/>
  </p:normalViewPr>
  <p:slideViewPr>
    <p:cSldViewPr>
      <p:cViewPr>
        <p:scale>
          <a:sx n="87" d="100"/>
          <a:sy n="87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Graf%202%20v%20aplikaci%20Microsoft%20Office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Graf%202%20v%20aplikaci%20Microsoft%20Office%20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Graf%202%20v%20aplikaci%20Microsoft%20Office%20PowerPoi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Graf%202%20v%20aplikaci%20Microsoft%20Office%20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2656959994286E-2"/>
          <c:y val="2.457036023775136E-2"/>
          <c:w val="0.93282409947261924"/>
          <c:h val="0.85471145567159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List4!$A$32</c:f>
              <c:strCache>
                <c:ptCount val="1"/>
                <c:pt idx="0">
                  <c:v>Paliativní péče</c:v>
                </c:pt>
              </c:strCache>
            </c:strRef>
          </c:tx>
          <c:spPr>
            <a:solidFill>
              <a:srgbClr val="005383"/>
            </a:solidFill>
          </c:spPr>
          <c:invertIfNegative val="0"/>
          <c:dLbls>
            <c:dLbl>
              <c:idx val="0"/>
              <c:layout>
                <c:manualLayout>
                  <c:x val="2.95804203703818E-3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rgbClr val="87888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numLit>
          </c:cat>
          <c:val>
            <c:numRef>
              <c:f>List4!$B$32:$L$32</c:f>
              <c:numCache>
                <c:formatCode>General</c:formatCode>
                <c:ptCount val="11"/>
                <c:pt idx="0">
                  <c:v>177</c:v>
                </c:pt>
                <c:pt idx="1">
                  <c:v>170</c:v>
                </c:pt>
                <c:pt idx="2">
                  <c:v>194</c:v>
                </c:pt>
                <c:pt idx="3">
                  <c:v>248</c:v>
                </c:pt>
                <c:pt idx="4">
                  <c:v>250</c:v>
                </c:pt>
                <c:pt idx="5">
                  <c:v>229</c:v>
                </c:pt>
                <c:pt idx="6">
                  <c:v>238</c:v>
                </c:pt>
                <c:pt idx="7">
                  <c:v>250</c:v>
                </c:pt>
                <c:pt idx="8">
                  <c:v>287</c:v>
                </c:pt>
                <c:pt idx="9">
                  <c:v>318</c:v>
                </c:pt>
                <c:pt idx="10">
                  <c:v>262</c:v>
                </c:pt>
              </c:numCache>
            </c:numRef>
          </c:val>
        </c:ser>
        <c:ser>
          <c:idx val="1"/>
          <c:order val="1"/>
          <c:tx>
            <c:strRef>
              <c:f>List4!$A$33</c:f>
              <c:strCache>
                <c:ptCount val="1"/>
                <c:pt idx="0">
                  <c:v>Sociálně-zdravotní lůžka</c:v>
                </c:pt>
              </c:strCache>
            </c:strRef>
          </c:tx>
          <c:spPr>
            <a:solidFill>
              <a:srgbClr val="B00060"/>
            </a:solidFill>
          </c:spPr>
          <c:invertIfNegative val="0"/>
          <c:dLbls>
            <c:dLbl>
              <c:idx val="0"/>
              <c:layout>
                <c:manualLayout>
                  <c:x val="1.33388555962100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88555962100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56760529964519E-2"/>
                  <c:y val="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56760529964519E-2"/>
                  <c:y val="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87888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numLit>
          </c:cat>
          <c:val>
            <c:numRef>
              <c:f>List4!$B$33:$L$33</c:f>
              <c:numCache>
                <c:formatCode>General</c:formatCode>
                <c:ptCount val="11"/>
                <c:pt idx="0">
                  <c:v>130</c:v>
                </c:pt>
                <c:pt idx="1">
                  <c:v>118</c:v>
                </c:pt>
                <c:pt idx="2">
                  <c:v>126</c:v>
                </c:pt>
                <c:pt idx="3">
                  <c:v>137</c:v>
                </c:pt>
                <c:pt idx="4">
                  <c:v>49</c:v>
                </c:pt>
                <c:pt idx="5">
                  <c:v>43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List4!$A$34</c:f>
              <c:strCache>
                <c:ptCount val="1"/>
                <c:pt idx="0">
                  <c:v>Odlehčovací služby</c:v>
                </c:pt>
              </c:strCache>
            </c:strRef>
          </c:tx>
          <c:spPr>
            <a:solidFill>
              <a:srgbClr val="A5C400"/>
            </a:solidFill>
          </c:spPr>
          <c:invertIfNegative val="0"/>
          <c:dLbls>
            <c:dLbl>
              <c:idx val="0"/>
              <c:layout>
                <c:manualLayout>
                  <c:x val="1.1856760529964519E-2"/>
                  <c:y val="-8.08349918251686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6760529964519E-2"/>
                  <c:y val="-4.4092323075213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74665463718954E-2"/>
                  <c:y val="6.613848461282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9257039747339E-3"/>
                  <c:y val="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87888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numLit>
          </c:cat>
          <c:val>
            <c:numRef>
              <c:f>List4!$B$34:$L$34</c:f>
              <c:numCache>
                <c:formatCode>General</c:formatCode>
                <c:ptCount val="11"/>
                <c:pt idx="0">
                  <c:v>60</c:v>
                </c:pt>
                <c:pt idx="1">
                  <c:v>74</c:v>
                </c:pt>
                <c:pt idx="2">
                  <c:v>59</c:v>
                </c:pt>
                <c:pt idx="3">
                  <c:v>63</c:v>
                </c:pt>
                <c:pt idx="4">
                  <c:v>84</c:v>
                </c:pt>
                <c:pt idx="5">
                  <c:v>55</c:v>
                </c:pt>
                <c:pt idx="6">
                  <c:v>134</c:v>
                </c:pt>
                <c:pt idx="7">
                  <c:v>133</c:v>
                </c:pt>
                <c:pt idx="8">
                  <c:v>143</c:v>
                </c:pt>
                <c:pt idx="9">
                  <c:v>146</c:v>
                </c:pt>
                <c:pt idx="10">
                  <c:v>174</c:v>
                </c:pt>
              </c:numCache>
            </c:numRef>
          </c:val>
        </c:ser>
        <c:ser>
          <c:idx val="3"/>
          <c:order val="3"/>
          <c:tx>
            <c:strRef>
              <c:f>List4!$A$35</c:f>
              <c:strCache>
                <c:ptCount val="1"/>
                <c:pt idx="0">
                  <c:v>Domov se zvláštním režimem</c:v>
                </c:pt>
              </c:strCache>
            </c:strRef>
          </c:tx>
          <c:spPr>
            <a:solidFill>
              <a:srgbClr val="EE7F00"/>
            </a:solidFill>
          </c:spPr>
          <c:invertIfNegative val="0"/>
          <c:dLbls>
            <c:dLbl>
              <c:idx val="4"/>
              <c:layout>
                <c:manualLayout>
                  <c:x val="2.96419013249112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3746654637189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410475331227716E-3"/>
                  <c:y val="8.08349918251686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8925703974732807E-3"/>
                  <c:y val="8.08349918251686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87888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numLit>
          </c:cat>
          <c:val>
            <c:numRef>
              <c:f>List4!$B$35:$L$35</c:f>
              <c:numCache>
                <c:formatCode>General</c:formatCode>
                <c:ptCount val="11"/>
                <c:pt idx="4">
                  <c:v>40</c:v>
                </c:pt>
                <c:pt idx="5">
                  <c:v>29</c:v>
                </c:pt>
                <c:pt idx="6">
                  <c:v>28</c:v>
                </c:pt>
                <c:pt idx="7">
                  <c:v>23</c:v>
                </c:pt>
                <c:pt idx="8">
                  <c:v>25</c:v>
                </c:pt>
                <c:pt idx="9">
                  <c:v>51</c:v>
                </c:pt>
                <c:pt idx="10">
                  <c:v>55</c:v>
                </c:pt>
              </c:numCache>
            </c:numRef>
          </c:val>
        </c:ser>
        <c:ser>
          <c:idx val="4"/>
          <c:order val="4"/>
          <c:tx>
            <c:strRef>
              <c:f>List4!$A$36</c:f>
              <c:strCache>
                <c:ptCount val="1"/>
                <c:pt idx="0">
                  <c:v>Domov pro seniory</c:v>
                </c:pt>
              </c:strCache>
            </c:strRef>
          </c:tx>
          <c:spPr>
            <a:solidFill>
              <a:srgbClr val="54378A"/>
            </a:solidFill>
          </c:spPr>
          <c:invertIfNegative val="0"/>
          <c:dLbls>
            <c:dLbl>
              <c:idx val="8"/>
              <c:layout>
                <c:manualLayout>
                  <c:x val="1.0374665463719063E-2"/>
                  <c:y val="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87888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numLit>
          </c:cat>
          <c:val>
            <c:numRef>
              <c:f>List4!$B$36:$L$36</c:f>
              <c:numCache>
                <c:formatCode>General</c:formatCode>
                <c:ptCount val="11"/>
                <c:pt idx="6">
                  <c:v>51</c:v>
                </c:pt>
                <c:pt idx="7">
                  <c:v>30</c:v>
                </c:pt>
                <c:pt idx="8">
                  <c:v>27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7779584"/>
        <c:axId val="107781120"/>
      </c:barChart>
      <c:catAx>
        <c:axId val="1077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7781120"/>
        <c:crosses val="autoZero"/>
        <c:auto val="1"/>
        <c:lblAlgn val="ctr"/>
        <c:lblOffset val="100"/>
        <c:noMultiLvlLbl val="0"/>
      </c:catAx>
      <c:valAx>
        <c:axId val="107781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7779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4693573008482468"/>
          <c:w val="0.99909430342826588"/>
          <c:h val="5.306426991517537E-2"/>
        </c:manualLayout>
      </c:layout>
      <c:overlay val="0"/>
      <c:txPr>
        <a:bodyPr/>
        <a:lstStyle/>
        <a:p>
          <a:pPr>
            <a:defRPr sz="120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000" b="0" dirty="0" err="1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</a:t>
            </a:r>
            <a:r>
              <a:rPr lang="en-US" sz="2000" b="0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pacientů paliativní péče v hospici CITADELA </a:t>
            </a:r>
            <a:endParaRPr lang="en-US" sz="2000" b="0" dirty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039991913466811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List4!$A$73</c:f>
              <c:strCache>
                <c:ptCount val="1"/>
                <c:pt idx="0">
                  <c:v>Počet nemocných</c:v>
                </c:pt>
              </c:strCache>
            </c:strRef>
          </c:tx>
          <c:spPr>
            <a:ln>
              <a:solidFill>
                <a:srgbClr val="005383"/>
              </a:solidFill>
            </a:ln>
          </c:spPr>
          <c:marker>
            <c:spPr>
              <a:solidFill>
                <a:srgbClr val="005383"/>
              </a:solidFill>
              <a:ln>
                <a:solidFill>
                  <a:srgbClr val="005383"/>
                </a:solidFill>
              </a:ln>
            </c:spPr>
          </c:marker>
          <c:dLbls>
            <c:dLbl>
              <c:idx val="2"/>
              <c:layout>
                <c:manualLayout>
                  <c:x val="-1.4167010988246065E-3"/>
                  <c:y val="-5.03912263716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33402197649213E-3"/>
                  <c:y val="-2.290510289621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33402197649213E-3"/>
                  <c:y val="-3.893867492356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167010988246065E-3"/>
                  <c:y val="-9.1620411584860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3.435765434432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167010988246065E-3"/>
                  <c:y val="2.748612347545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 i="0">
                    <a:solidFill>
                      <a:srgbClr val="87888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5"/>
              <c:pt idx="0">
                <c:v>2004</c:v>
              </c:pt>
              <c:pt idx="1">
                <c:v>2005</c:v>
              </c:pt>
              <c:pt idx="2">
                <c:v>2006</c:v>
              </c:pt>
              <c:pt idx="3">
                <c:v>2007</c:v>
              </c:pt>
              <c:pt idx="4">
                <c:v>2008</c:v>
              </c:pt>
              <c:pt idx="5">
                <c:v>2009</c:v>
              </c:pt>
              <c:pt idx="6">
                <c:v>2010</c:v>
              </c:pt>
              <c:pt idx="7">
                <c:v>2011</c:v>
              </c:pt>
              <c:pt idx="8">
                <c:v>2012</c:v>
              </c:pt>
              <c:pt idx="9">
                <c:v>2013</c:v>
              </c:pt>
              <c:pt idx="10">
                <c:v>2014</c:v>
              </c:pt>
              <c:pt idx="11">
                <c:v>2015</c:v>
              </c:pt>
              <c:pt idx="12">
                <c:v>2016</c:v>
              </c:pt>
              <c:pt idx="13">
                <c:v>2017</c:v>
              </c:pt>
              <c:pt idx="14">
                <c:v>2018</c:v>
              </c:pt>
            </c:numLit>
          </c:cat>
          <c:val>
            <c:numRef>
              <c:f>List4!$B$73:$P$73</c:f>
              <c:numCache>
                <c:formatCode>General</c:formatCode>
                <c:ptCount val="15"/>
                <c:pt idx="0">
                  <c:v>69</c:v>
                </c:pt>
                <c:pt idx="1">
                  <c:v>101</c:v>
                </c:pt>
                <c:pt idx="2">
                  <c:v>207</c:v>
                </c:pt>
                <c:pt idx="3">
                  <c:v>217</c:v>
                </c:pt>
                <c:pt idx="4">
                  <c:v>177</c:v>
                </c:pt>
                <c:pt idx="5">
                  <c:v>170</c:v>
                </c:pt>
                <c:pt idx="6">
                  <c:v>194</c:v>
                </c:pt>
                <c:pt idx="7">
                  <c:v>248</c:v>
                </c:pt>
                <c:pt idx="8">
                  <c:v>250</c:v>
                </c:pt>
                <c:pt idx="9">
                  <c:v>229</c:v>
                </c:pt>
                <c:pt idx="10">
                  <c:v>238</c:v>
                </c:pt>
                <c:pt idx="11">
                  <c:v>250</c:v>
                </c:pt>
                <c:pt idx="12">
                  <c:v>287</c:v>
                </c:pt>
                <c:pt idx="13">
                  <c:v>318</c:v>
                </c:pt>
                <c:pt idx="14">
                  <c:v>262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692416"/>
        <c:axId val="107695104"/>
      </c:lineChart>
      <c:catAx>
        <c:axId val="1076924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7695104"/>
        <c:crosses val="autoZero"/>
        <c:auto val="1"/>
        <c:lblAlgn val="ctr"/>
        <c:lblOffset val="100"/>
        <c:noMultiLvlLbl val="0"/>
      </c:catAx>
      <c:valAx>
        <c:axId val="107695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7692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077457240634468"/>
          <c:y val="0.94526460022960412"/>
          <c:w val="0.20712475480866424"/>
          <c:h val="4.5329037514350259E-2"/>
        </c:manualLayout>
      </c:layout>
      <c:overlay val="0"/>
      <c:txPr>
        <a:bodyPr/>
        <a:lstStyle/>
        <a:p>
          <a:pPr>
            <a:defRPr sz="140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2000" b="0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hospitalizovaných a zemřelých pacientů </a:t>
            </a:r>
          </a:p>
        </c:rich>
      </c:tx>
      <c:layout>
        <c:manualLayout>
          <c:xMode val="edge"/>
          <c:yMode val="edge"/>
          <c:x val="0.16880093680067293"/>
          <c:y val="2.70957923058661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989392051676799E-2"/>
          <c:y val="0.12224549076510327"/>
          <c:w val="0.89391628781279742"/>
          <c:h val="0.74312466085216544"/>
        </c:manualLayout>
      </c:layout>
      <c:barChart>
        <c:barDir val="col"/>
        <c:grouping val="clustered"/>
        <c:varyColors val="0"/>
        <c:ser>
          <c:idx val="0"/>
          <c:order val="0"/>
          <c:tx>
            <c:v>počet hospitalizovaných</c:v>
          </c:tx>
          <c:spPr>
            <a:solidFill>
              <a:srgbClr val="005383"/>
            </a:solidFill>
          </c:spPr>
          <c:invertIfNegative val="0"/>
          <c:dLbls>
            <c:dLbl>
              <c:idx val="6"/>
              <c:layout>
                <c:manualLayout>
                  <c:x val="3.1494516482295618E-3"/>
                  <c:y val="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747258241147809E-3"/>
                  <c:y val="1.0804332350110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rgbClr val="87888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numLit>
          </c:cat>
          <c:val>
            <c:numRef>
              <c:f>List4!$B$42:$L$42</c:f>
              <c:numCache>
                <c:formatCode>General</c:formatCode>
                <c:ptCount val="11"/>
                <c:pt idx="0">
                  <c:v>177</c:v>
                </c:pt>
                <c:pt idx="1">
                  <c:v>170</c:v>
                </c:pt>
                <c:pt idx="2">
                  <c:v>194</c:v>
                </c:pt>
                <c:pt idx="3">
                  <c:v>248</c:v>
                </c:pt>
                <c:pt idx="4">
                  <c:v>250</c:v>
                </c:pt>
                <c:pt idx="5">
                  <c:v>229</c:v>
                </c:pt>
                <c:pt idx="6">
                  <c:v>238</c:v>
                </c:pt>
                <c:pt idx="7">
                  <c:v>250</c:v>
                </c:pt>
                <c:pt idx="8">
                  <c:v>287</c:v>
                </c:pt>
                <c:pt idx="9">
                  <c:v>318</c:v>
                </c:pt>
                <c:pt idx="10">
                  <c:v>262</c:v>
                </c:pt>
              </c:numCache>
            </c:numRef>
          </c:val>
        </c:ser>
        <c:ser>
          <c:idx val="1"/>
          <c:order val="1"/>
          <c:tx>
            <c:v>počet zemřelých</c:v>
          </c:tx>
          <c:spPr>
            <a:solidFill>
              <a:srgbClr val="B00060"/>
            </a:solidFill>
          </c:spPr>
          <c:invertIfNegative val="0"/>
          <c:dLbls>
            <c:dLbl>
              <c:idx val="0"/>
              <c:layout>
                <c:manualLayout>
                  <c:x val="7.8736291205739189E-3"/>
                  <c:y val="-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23080768803466E-2"/>
                  <c:y val="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230807688034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483549446886857E-3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44835494468868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736291205739051E-3"/>
                  <c:y val="-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736291205739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2989032964591235E-3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1725324170330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597682598758984E-2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597806592918247E-2"/>
                  <c:y val="4.4866432277829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rgbClr val="87888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numLit>
          </c:cat>
          <c:val>
            <c:numRef>
              <c:f>List4!$B$43:$L$43</c:f>
              <c:numCache>
                <c:formatCode>General</c:formatCode>
                <c:ptCount val="11"/>
                <c:pt idx="0">
                  <c:v>95</c:v>
                </c:pt>
                <c:pt idx="1">
                  <c:v>126</c:v>
                </c:pt>
                <c:pt idx="2">
                  <c:v>157</c:v>
                </c:pt>
                <c:pt idx="3">
                  <c:v>173</c:v>
                </c:pt>
                <c:pt idx="4">
                  <c:v>191</c:v>
                </c:pt>
                <c:pt idx="5">
                  <c:v>194</c:v>
                </c:pt>
                <c:pt idx="6">
                  <c:v>186</c:v>
                </c:pt>
                <c:pt idx="7">
                  <c:v>178</c:v>
                </c:pt>
                <c:pt idx="8">
                  <c:v>218</c:v>
                </c:pt>
                <c:pt idx="9">
                  <c:v>206</c:v>
                </c:pt>
                <c:pt idx="10">
                  <c:v>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08256"/>
        <c:axId val="107809792"/>
      </c:barChart>
      <c:catAx>
        <c:axId val="107808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7809792"/>
        <c:crosses val="autoZero"/>
        <c:auto val="1"/>
        <c:lblAlgn val="ctr"/>
        <c:lblOffset val="100"/>
        <c:noMultiLvlLbl val="0"/>
      </c:catAx>
      <c:valAx>
        <c:axId val="10780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7808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172412886663388"/>
          <c:y val="0.94329801485467513"/>
          <c:w val="0.54442524739314679"/>
          <c:h val="4.7728698689758868E-2"/>
        </c:manualLayout>
      </c:layout>
      <c:overlay val="0"/>
      <c:txPr>
        <a:bodyPr/>
        <a:lstStyle/>
        <a:p>
          <a:pPr>
            <a:defRPr sz="140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 sz="2000" b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2000" b="0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délka hospitalizace </a:t>
            </a:r>
            <a:endParaRPr lang="cs-CZ" sz="20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 b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2000" b="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pacientů </a:t>
            </a:r>
            <a:r>
              <a:rPr lang="cs-CZ" sz="2000" b="0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paliativní péče </a:t>
            </a:r>
            <a:r>
              <a:rPr lang="cs-CZ" sz="2000" b="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000" b="0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dnech</a:t>
            </a:r>
          </a:p>
        </c:rich>
      </c:tx>
      <c:layout>
        <c:manualLayout>
          <c:xMode val="edge"/>
          <c:yMode val="edge"/>
          <c:x val="0.24439986687638998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5C400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87888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numLit>
          </c:cat>
          <c:val>
            <c:numRef>
              <c:f>List4!$B$4:$L$4</c:f>
              <c:numCache>
                <c:formatCode>0.0</c:formatCode>
                <c:ptCount val="11"/>
                <c:pt idx="0">
                  <c:v>49</c:v>
                </c:pt>
                <c:pt idx="1">
                  <c:v>39</c:v>
                </c:pt>
                <c:pt idx="2">
                  <c:v>31</c:v>
                </c:pt>
                <c:pt idx="3">
                  <c:v>32</c:v>
                </c:pt>
                <c:pt idx="4">
                  <c:v>28</c:v>
                </c:pt>
                <c:pt idx="5">
                  <c:v>34</c:v>
                </c:pt>
                <c:pt idx="6">
                  <c:v>27</c:v>
                </c:pt>
                <c:pt idx="7" formatCode="General">
                  <c:v>26.2</c:v>
                </c:pt>
                <c:pt idx="8" formatCode="General">
                  <c:v>23.2</c:v>
                </c:pt>
                <c:pt idx="9" formatCode="General">
                  <c:v>22.5</c:v>
                </c:pt>
                <c:pt idx="10" formatCode="General">
                  <c:v>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04416"/>
        <c:axId val="108205952"/>
      </c:barChart>
      <c:catAx>
        <c:axId val="10820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8205952"/>
        <c:crosses val="autoZero"/>
        <c:auto val="1"/>
        <c:lblAlgn val="ctr"/>
        <c:lblOffset val="100"/>
        <c:noMultiLvlLbl val="0"/>
      </c:catAx>
      <c:valAx>
        <c:axId val="10820595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820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2000" b="0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000" b="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élka hospitalizace - </a:t>
            </a:r>
            <a:r>
              <a:rPr lang="pl-PL" sz="2000" b="0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c:rich>
      </c:tx>
      <c:layout>
        <c:manualLayout>
          <c:xMode val="edge"/>
          <c:yMode val="edge"/>
          <c:x val="7.4378582118326722E-2"/>
          <c:y val="4.12432806611231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954137140961795E-2"/>
          <c:y val="0.18970149589567414"/>
          <c:w val="0.65840933133033552"/>
          <c:h val="0.5750663779973814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délka pobytu v hospici - 2017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005383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B00060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4BB180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rgbClr val="54378A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rgbClr val="A5C400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List1!$A$2:$A$6</c:f>
              <c:strCache>
                <c:ptCount val="5"/>
                <c:pt idx="0">
                  <c:v>1 - 10 dnů</c:v>
                </c:pt>
                <c:pt idx="1">
                  <c:v>11 - 20 dnů</c:v>
                </c:pt>
                <c:pt idx="2">
                  <c:v>21 - 30 dnů</c:v>
                </c:pt>
                <c:pt idx="3">
                  <c:v>31 - 60 dnů </c:v>
                </c:pt>
                <c:pt idx="4">
                  <c:v>61 - více dnů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87</c:v>
                </c:pt>
                <c:pt idx="1">
                  <c:v>29</c:v>
                </c:pt>
                <c:pt idx="2">
                  <c:v>19</c:v>
                </c:pt>
                <c:pt idx="3">
                  <c:v>39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81793362828966"/>
          <c:y val="0.67139459575716653"/>
          <c:w val="0.30848410634112561"/>
          <c:h val="0.31379259142146598"/>
        </c:manualLayout>
      </c:layout>
      <c:overlay val="1"/>
      <c:txPr>
        <a:bodyPr/>
        <a:lstStyle/>
        <a:p>
          <a:pPr>
            <a:defRPr sz="140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2000" b="0" baseline="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 2017 - 2018</a:t>
            </a:r>
            <a:endParaRPr lang="cs-CZ" sz="2000" b="0" dirty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355374204453472"/>
          <c:y val="5.87898321755099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201096703540877E-2"/>
          <c:y val="0.2197592832822497"/>
          <c:w val="0.84035603186947483"/>
          <c:h val="0.69205790859839211"/>
        </c:manualLayout>
      </c:layout>
      <c:doughnutChart>
        <c:varyColors val="1"/>
        <c:ser>
          <c:idx val="0"/>
          <c:order val="0"/>
          <c:tx>
            <c:strRef>
              <c:f>'List1'!$B$1</c:f>
              <c:strCache>
                <c:ptCount val="1"/>
                <c:pt idx="0">
                  <c:v>délka pobytu v hospici - 2017</c:v>
                </c:pt>
              </c:strCache>
            </c:strRef>
          </c:tx>
          <c:spPr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005383"/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B00060"/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4BB180"/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rgbClr val="54378A"/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rgbClr val="A5C400"/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E0F2F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'List1'!$A$2:$A$6</c:f>
              <c:strCache>
                <c:ptCount val="5"/>
                <c:pt idx="0">
                  <c:v>1 - 10 dnů</c:v>
                </c:pt>
                <c:pt idx="1">
                  <c:v>11 - 20 dnů</c:v>
                </c:pt>
                <c:pt idx="2">
                  <c:v>21 - 30 dnů</c:v>
                </c:pt>
                <c:pt idx="3">
                  <c:v>31 - 60 dnů </c:v>
                </c:pt>
                <c:pt idx="4">
                  <c:v>61 - 170 dnů</c:v>
                </c:pt>
              </c:strCache>
            </c:strRef>
          </c:cat>
          <c:val>
            <c:numRef>
              <c:f>'List1'!$B$2:$B$6</c:f>
              <c:numCache>
                <c:formatCode>General</c:formatCode>
                <c:ptCount val="5"/>
                <c:pt idx="0">
                  <c:v>87</c:v>
                </c:pt>
                <c:pt idx="1">
                  <c:v>29</c:v>
                </c:pt>
                <c:pt idx="2">
                  <c:v>19</c:v>
                </c:pt>
                <c:pt idx="3">
                  <c:v>39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'List1'!$C$1</c:f>
              <c:strCache>
                <c:ptCount val="1"/>
                <c:pt idx="0">
                  <c:v>délka pobytu v hospici - 2018</c:v>
                </c:pt>
              </c:strCache>
            </c:strRef>
          </c:tx>
          <c:spPr>
            <a:ln w="19050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005383"/>
              </a:solidFill>
              <a:ln w="1905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B00060"/>
              </a:solidFill>
              <a:ln w="1905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4BB180"/>
              </a:solidFill>
              <a:ln w="1905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rgbClr val="54378A"/>
              </a:solidFill>
              <a:ln w="1905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rgbClr val="A5C400"/>
              </a:solidFill>
              <a:ln w="1905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E0F2F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'List1'!$A$2:$A$6</c:f>
              <c:strCache>
                <c:ptCount val="5"/>
                <c:pt idx="0">
                  <c:v>1 - 10 dnů</c:v>
                </c:pt>
                <c:pt idx="1">
                  <c:v>11 - 20 dnů</c:v>
                </c:pt>
                <c:pt idx="2">
                  <c:v>21 - 30 dnů</c:v>
                </c:pt>
                <c:pt idx="3">
                  <c:v>31 - 60 dnů </c:v>
                </c:pt>
                <c:pt idx="4">
                  <c:v>61 - 170 dnů</c:v>
                </c:pt>
              </c:strCache>
            </c:strRef>
          </c:cat>
          <c:val>
            <c:numRef>
              <c:f>'List1'!$C$2:$C$6</c:f>
              <c:numCache>
                <c:formatCode>General</c:formatCode>
                <c:ptCount val="5"/>
                <c:pt idx="0">
                  <c:v>120</c:v>
                </c:pt>
                <c:pt idx="1">
                  <c:v>46</c:v>
                </c:pt>
                <c:pt idx="2">
                  <c:v>15</c:v>
                </c:pt>
                <c:pt idx="3">
                  <c:v>52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l-PL" sz="2000" b="0" dirty="0">
                <a:solidFill>
                  <a:srgbClr val="87888A"/>
                </a:solidFill>
                <a:latin typeface="Arial" pitchFamily="34" charset="0"/>
                <a:cs typeface="Arial" pitchFamily="34" charset="0"/>
              </a:rPr>
              <a:t>Věková struktura klientů </a:t>
            </a:r>
            <a:r>
              <a:rPr lang="pl-PL" sz="2000" b="0" dirty="0" smtClean="0">
                <a:solidFill>
                  <a:srgbClr val="87888A"/>
                </a:solidFill>
                <a:latin typeface="Arial" pitchFamily="34" charset="0"/>
                <a:cs typeface="Arial" pitchFamily="34" charset="0"/>
              </a:rPr>
              <a:t>DZR </a:t>
            </a:r>
            <a:r>
              <a:rPr lang="pl-PL" sz="2000" b="0" dirty="0">
                <a:solidFill>
                  <a:srgbClr val="87888A"/>
                </a:solidFill>
                <a:latin typeface="Arial" pitchFamily="34" charset="0"/>
                <a:cs typeface="Arial" pitchFamily="34" charset="0"/>
              </a:rPr>
              <a:t>2018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10721931392939"/>
          <c:y val="0.208620768274805"/>
          <c:w val="0.67392087378276133"/>
          <c:h val="0.59139183406358453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věková struktura klientů DZR 2018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5383"/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B00060"/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A5C400"/>
              </a:solidFill>
              <a:ln w="127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54378A"/>
              </a:solidFill>
              <a:ln w="1270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90 - více let</c:v>
                </c:pt>
                <c:pt idx="1">
                  <c:v>89 - 80 let</c:v>
                </c:pt>
                <c:pt idx="2">
                  <c:v>79 - 70 let</c:v>
                </c:pt>
                <c:pt idx="3">
                  <c:v>69 - méně let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ln w="9525"/>
      </c:spPr>
    </c:plotArea>
    <c:legend>
      <c:legendPos val="b"/>
      <c:layout/>
      <c:overlay val="0"/>
      <c:spPr>
        <a:ln w="3175"/>
      </c:spPr>
      <c:txPr>
        <a:bodyPr/>
        <a:lstStyle/>
        <a:p>
          <a:pPr>
            <a:defRPr sz="1400">
              <a:solidFill>
                <a:srgbClr val="87888A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pPr>
            <a:r>
              <a:rPr lang="cs-CZ" sz="2000" b="0" dirty="0">
                <a:solidFill>
                  <a:srgbClr val="87888A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000" b="0" dirty="0" err="1">
                <a:solidFill>
                  <a:srgbClr val="87888A"/>
                </a:solidFill>
                <a:latin typeface="Arial" pitchFamily="34" charset="0"/>
                <a:cs typeface="Arial" pitchFamily="34" charset="0"/>
              </a:rPr>
              <a:t>lienti</a:t>
            </a:r>
            <a:r>
              <a:rPr lang="en-US" sz="2000" b="0" dirty="0">
                <a:solidFill>
                  <a:srgbClr val="87888A"/>
                </a:solidFill>
                <a:latin typeface="Arial" pitchFamily="34" charset="0"/>
                <a:cs typeface="Arial" pitchFamily="34" charset="0"/>
              </a:rPr>
              <a:t> DZR </a:t>
            </a:r>
            <a:r>
              <a:rPr lang="en-US" sz="2000" b="0" dirty="0" err="1">
                <a:solidFill>
                  <a:srgbClr val="87888A"/>
                </a:solidFill>
                <a:latin typeface="Arial" pitchFamily="34" charset="0"/>
                <a:cs typeface="Arial" pitchFamily="34" charset="0"/>
              </a:rPr>
              <a:t>dle</a:t>
            </a:r>
            <a:r>
              <a:rPr lang="en-US" sz="2000" b="0" dirty="0">
                <a:solidFill>
                  <a:srgbClr val="87888A"/>
                </a:solidFill>
                <a:latin typeface="Arial" pitchFamily="34" charset="0"/>
                <a:cs typeface="Arial" pitchFamily="34" charset="0"/>
              </a:rPr>
              <a:t> PnP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37774673488009"/>
          <c:y val="0.22266606003601672"/>
          <c:w val="0.74827751379172802"/>
          <c:h val="0.5592390483203774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klienti DZR dle PnP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5383"/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B00060"/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A5C400"/>
              </a:solidFill>
              <a:ln w="127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54378A"/>
              </a:solidFill>
              <a:ln w="1270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I.st. PnP</c:v>
                </c:pt>
                <c:pt idx="1">
                  <c:v>II.st. PnP</c:v>
                </c:pt>
                <c:pt idx="2">
                  <c:v>III.st. PnP</c:v>
                </c:pt>
                <c:pt idx="3">
                  <c:v>IV.St. PnP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13</c:v>
                </c:pt>
                <c:pt idx="3">
                  <c:v>25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23657480680653E-2"/>
          <c:y val="0.86382780385512725"/>
          <c:w val="0.8165189978891233"/>
          <c:h val="0.10997928371977345"/>
        </c:manualLayout>
      </c:layout>
      <c:overlay val="0"/>
      <c:spPr>
        <a:ln>
          <a:prstDash val="sysDot"/>
        </a:ln>
      </c:spPr>
      <c:txPr>
        <a:bodyPr/>
        <a:lstStyle/>
        <a:p>
          <a:pPr>
            <a:defRPr sz="1400">
              <a:solidFill>
                <a:srgbClr val="87888A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21DC6-E9B5-49D8-B42C-545621E40A8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1756FC-664C-4169-9487-7A6D77472FCB}">
      <dgm:prSet phldrT="[Text]" custT="1"/>
      <dgm:spPr>
        <a:xfrm>
          <a:off x="2320466" y="3815091"/>
          <a:ext cx="1242709" cy="621354"/>
        </a:xfrm>
        <a:solidFill>
          <a:srgbClr val="009EE0"/>
        </a:solidFill>
        <a:ln w="6350" cap="flat" cmpd="sng" algn="ctr">
          <a:solidFill>
            <a:srgbClr val="009EE0"/>
          </a:solidFill>
          <a:prstDash val="solid"/>
        </a:ln>
        <a:effectLst/>
      </dgm:spPr>
      <dgm:t>
        <a:bodyPr vert="horz"/>
        <a:lstStyle/>
        <a:p>
          <a:r>
            <a:rPr lang="cs-CZ" sz="14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DŮM SOCIÁLNÍCH SLUŽEB </a:t>
          </a:r>
        </a:p>
        <a:p>
          <a:r>
            <a:rPr lang="cs-CZ" sz="12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42 lůžek</a:t>
          </a:r>
        </a:p>
        <a:p>
          <a:r>
            <a:rPr lang="cs-CZ" sz="12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působnost ORP Val. Meziříčí</a:t>
          </a:r>
          <a:endParaRPr lang="cs-CZ" sz="1200" b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500781A-E198-4F23-92FB-1929988782A4}" type="parTrans" cxnId="{1DC0EA9F-B0EB-4455-9C45-691B5CD25AA5}">
      <dgm:prSet/>
      <dgm:spPr>
        <a:xfrm rot="4753853">
          <a:off x="1629195" y="3543554"/>
          <a:ext cx="1164883" cy="2006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6C536FE-DFEF-4CDF-8566-6ADEF15837C6}" type="sibTrans" cxnId="{1DC0EA9F-B0EB-4455-9C45-691B5CD25AA5}">
      <dgm:prSet/>
      <dgm:spPr/>
      <dgm:t>
        <a:bodyPr/>
        <a:lstStyle/>
        <a:p>
          <a:endParaRPr lang="cs-CZ"/>
        </a:p>
      </dgm:t>
    </dgm:pt>
    <dgm:pt modelId="{BF8BBB79-E21D-4F3C-AC90-F30C2042A652}">
      <dgm:prSet custT="1"/>
      <dgm:spPr>
        <a:xfrm>
          <a:off x="3915334" y="4278907"/>
          <a:ext cx="1242709" cy="621354"/>
        </a:xfrm>
        <a:solidFill>
          <a:srgbClr val="EE7F00"/>
        </a:solidFill>
        <a:ln w="6350" cap="flat" cmpd="sng" algn="ctr">
          <a:solidFill>
            <a:srgbClr val="EE7F00"/>
          </a:solidFill>
          <a:prstDash val="solid"/>
        </a:ln>
        <a:effectLst/>
      </dgm:spPr>
      <dgm:t>
        <a:bodyPr/>
        <a:lstStyle/>
        <a:p>
          <a:r>
            <a:rPr lang="cs-CZ" sz="12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Domov </a:t>
          </a:r>
          <a:br>
            <a:rPr lang="cs-CZ" sz="12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cs-CZ" sz="12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zvláštním režimem</a:t>
          </a:r>
        </a:p>
        <a:p>
          <a:r>
            <a:rPr lang="cs-CZ" sz="12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§ 50 ZSS</a:t>
          </a:r>
        </a:p>
        <a:p>
          <a:r>
            <a:rPr lang="cs-CZ" sz="1200" b="0" i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sociální služba</a:t>
          </a:r>
          <a:endParaRPr lang="cs-CZ" sz="1200" b="0" i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2AE494-EFC1-46C6-90C7-6035A18B1C31}" type="parTrans" cxnId="{0899CF14-7541-4FE0-9EC3-79E16EE664E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 rot="3167515">
          <a:off x="3448076" y="4347646"/>
          <a:ext cx="582358" cy="20061"/>
        </a:xfrm>
        <a:ln>
          <a:solidFill>
            <a:srgbClr val="009EE0"/>
          </a:solidFill>
        </a:ln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7541573-0AAE-4AA9-A661-B09B1C92A529}" type="sibTrans" cxnId="{0899CF14-7541-4FE0-9EC3-79E16EE664EF}">
      <dgm:prSet/>
      <dgm:spPr/>
      <dgm:t>
        <a:bodyPr/>
        <a:lstStyle/>
        <a:p>
          <a:endParaRPr lang="cs-CZ"/>
        </a:p>
      </dgm:t>
    </dgm:pt>
    <dgm:pt modelId="{8240C40E-9623-485F-B590-948C8ADC057B}">
      <dgm:prSet custT="1"/>
      <dgm:spPr>
        <a:solidFill>
          <a:srgbClr val="E0F2FB"/>
        </a:solidFill>
        <a:ln>
          <a:solidFill>
            <a:srgbClr val="E0F2FB"/>
          </a:solidFill>
        </a:ln>
      </dgm:spPr>
      <dgm:t>
        <a:bodyPr/>
        <a:lstStyle/>
        <a:p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Osoby nad 50 let věku, závislé </a:t>
          </a:r>
        </a:p>
        <a:p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na péči, s poruchou paměti</a:t>
          </a:r>
          <a:b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 a orientace, demencí</a:t>
          </a:r>
          <a:endParaRPr lang="cs-CZ" sz="1200" b="0" dirty="0">
            <a:solidFill>
              <a:srgbClr val="87888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294D4-51EE-4D09-9751-E374D4798950}" type="parTrans" cxnId="{34199EAE-75AE-445B-922F-FCAA8D54F09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009EE0"/>
          </a:solidFill>
        </a:ln>
      </dgm:spPr>
      <dgm:t>
        <a:bodyPr/>
        <a:lstStyle/>
        <a:p>
          <a:endParaRPr lang="cs-CZ"/>
        </a:p>
      </dgm:t>
    </dgm:pt>
    <dgm:pt modelId="{84099278-91CE-4AFD-8147-A261E0CE8B8C}" type="sibTrans" cxnId="{34199EAE-75AE-445B-922F-FCAA8D54F094}">
      <dgm:prSet/>
      <dgm:spPr/>
      <dgm:t>
        <a:bodyPr/>
        <a:lstStyle/>
        <a:p>
          <a:endParaRPr lang="cs-CZ"/>
        </a:p>
      </dgm:t>
    </dgm:pt>
    <dgm:pt modelId="{10CB188F-29FE-42E3-8BA4-045D0EF6CF94}" type="pres">
      <dgm:prSet presAssocID="{9ED21DC6-E9B5-49D8-B42C-545621E40A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E3F9BA2-4C8A-4A0E-B819-BE442B180851}" type="pres">
      <dgm:prSet presAssocID="{A11756FC-664C-4169-9487-7A6D77472FCB}" presName="hierRoot1" presStyleCnt="0">
        <dgm:presLayoutVars>
          <dgm:hierBranch val="init"/>
        </dgm:presLayoutVars>
      </dgm:prSet>
      <dgm:spPr/>
    </dgm:pt>
    <dgm:pt modelId="{BAD1CB8E-D1E9-4480-ABFD-84A15BC6911A}" type="pres">
      <dgm:prSet presAssocID="{A11756FC-664C-4169-9487-7A6D77472FCB}" presName="rootComposite1" presStyleCnt="0"/>
      <dgm:spPr/>
    </dgm:pt>
    <dgm:pt modelId="{781FBD3E-049A-4C47-B70F-A07ED74D8FAB}" type="pres">
      <dgm:prSet presAssocID="{A11756FC-664C-4169-9487-7A6D77472FCB}" presName="rootText1" presStyleLbl="node0" presStyleIdx="0" presStyleCnt="1" custScaleX="100584" custScaleY="15827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0EF7F2-0F2C-47CD-94AF-11DF47A8A893}" type="pres">
      <dgm:prSet presAssocID="{A11756FC-664C-4169-9487-7A6D77472FCB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8A56B5C-8C25-4256-8408-D7493C00FE38}" type="pres">
      <dgm:prSet presAssocID="{A11756FC-664C-4169-9487-7A6D77472FCB}" presName="hierChild2" presStyleCnt="0"/>
      <dgm:spPr/>
    </dgm:pt>
    <dgm:pt modelId="{3612A9F9-AAE8-4752-ABEB-EFBB6B8741B5}" type="pres">
      <dgm:prSet presAssocID="{E92AE494-EFC1-46C6-90C7-6035A18B1C31}" presName="Name64" presStyleLbl="parChTrans1D2" presStyleIdx="0" presStyleCnt="1"/>
      <dgm:spPr/>
      <dgm:t>
        <a:bodyPr/>
        <a:lstStyle/>
        <a:p>
          <a:endParaRPr lang="cs-CZ"/>
        </a:p>
      </dgm:t>
    </dgm:pt>
    <dgm:pt modelId="{45E20A7B-413E-4F24-9C7A-3B59EE67031B}" type="pres">
      <dgm:prSet presAssocID="{BF8BBB79-E21D-4F3C-AC90-F30C2042A652}" presName="hierRoot2" presStyleCnt="0">
        <dgm:presLayoutVars>
          <dgm:hierBranch val="init"/>
        </dgm:presLayoutVars>
      </dgm:prSet>
      <dgm:spPr/>
    </dgm:pt>
    <dgm:pt modelId="{A17EE150-1FCD-4B4C-92EB-E1F15880AE16}" type="pres">
      <dgm:prSet presAssocID="{BF8BBB79-E21D-4F3C-AC90-F30C2042A652}" presName="rootComposite" presStyleCnt="0"/>
      <dgm:spPr/>
    </dgm:pt>
    <dgm:pt modelId="{93E644BD-A6D4-4CD6-A99F-7673ABDB8A58}" type="pres">
      <dgm:prSet presAssocID="{BF8BBB79-E21D-4F3C-AC90-F30C2042A652}" presName="rootText" presStyleLbl="node2" presStyleIdx="0" presStyleCnt="1" custScaleX="104105" custScaleY="14194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CFDA46-D778-4DAF-9CE7-18A801E71A43}" type="pres">
      <dgm:prSet presAssocID="{BF8BBB79-E21D-4F3C-AC90-F30C2042A652}" presName="rootConnector" presStyleLbl="node2" presStyleIdx="0" presStyleCnt="1"/>
      <dgm:spPr/>
      <dgm:t>
        <a:bodyPr/>
        <a:lstStyle/>
        <a:p>
          <a:endParaRPr lang="cs-CZ"/>
        </a:p>
      </dgm:t>
    </dgm:pt>
    <dgm:pt modelId="{488CE43E-C455-493E-9C28-F2D2D878076F}" type="pres">
      <dgm:prSet presAssocID="{BF8BBB79-E21D-4F3C-AC90-F30C2042A652}" presName="hierChild4" presStyleCnt="0"/>
      <dgm:spPr/>
    </dgm:pt>
    <dgm:pt modelId="{11A06705-4F2D-4EAD-9ED3-BAE816277079}" type="pres">
      <dgm:prSet presAssocID="{86F294D4-51EE-4D09-9751-E374D4798950}" presName="Name64" presStyleLbl="parChTrans1D3" presStyleIdx="0" presStyleCnt="1"/>
      <dgm:spPr/>
      <dgm:t>
        <a:bodyPr/>
        <a:lstStyle/>
        <a:p>
          <a:endParaRPr lang="cs-CZ"/>
        </a:p>
      </dgm:t>
    </dgm:pt>
    <dgm:pt modelId="{F1E91A9E-31AE-4501-ABF1-3F28279CAAD8}" type="pres">
      <dgm:prSet presAssocID="{8240C40E-9623-485F-B590-948C8ADC057B}" presName="hierRoot2" presStyleCnt="0">
        <dgm:presLayoutVars>
          <dgm:hierBranch val="init"/>
        </dgm:presLayoutVars>
      </dgm:prSet>
      <dgm:spPr/>
    </dgm:pt>
    <dgm:pt modelId="{736B25C4-7B0B-45F1-BE33-950AEAFA3E32}" type="pres">
      <dgm:prSet presAssocID="{8240C40E-9623-485F-B590-948C8ADC057B}" presName="rootComposite" presStyleCnt="0"/>
      <dgm:spPr/>
    </dgm:pt>
    <dgm:pt modelId="{F4ABE9F7-182E-49BD-9555-7844CD231CEF}" type="pres">
      <dgm:prSet presAssocID="{8240C40E-9623-485F-B590-948C8ADC057B}" presName="rootText" presStyleLbl="node3" presStyleIdx="0" presStyleCnt="1" custScaleX="101211" custScaleY="14000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C9AF21-350D-4060-BBAA-369AF32237C8}" type="pres">
      <dgm:prSet presAssocID="{8240C40E-9623-485F-B590-948C8ADC057B}" presName="rootConnector" presStyleLbl="node3" presStyleIdx="0" presStyleCnt="1"/>
      <dgm:spPr/>
      <dgm:t>
        <a:bodyPr/>
        <a:lstStyle/>
        <a:p>
          <a:endParaRPr lang="cs-CZ"/>
        </a:p>
      </dgm:t>
    </dgm:pt>
    <dgm:pt modelId="{2859BA65-510C-4474-A29E-69518566B6CE}" type="pres">
      <dgm:prSet presAssocID="{8240C40E-9623-485F-B590-948C8ADC057B}" presName="hierChild4" presStyleCnt="0"/>
      <dgm:spPr/>
    </dgm:pt>
    <dgm:pt modelId="{12B48F26-4170-40A2-81D3-E21B74BD80CF}" type="pres">
      <dgm:prSet presAssocID="{8240C40E-9623-485F-B590-948C8ADC057B}" presName="hierChild5" presStyleCnt="0"/>
      <dgm:spPr/>
    </dgm:pt>
    <dgm:pt modelId="{BC066EB9-C1D6-4AF9-8D33-3AE13982A757}" type="pres">
      <dgm:prSet presAssocID="{BF8BBB79-E21D-4F3C-AC90-F30C2042A652}" presName="hierChild5" presStyleCnt="0"/>
      <dgm:spPr/>
    </dgm:pt>
    <dgm:pt modelId="{EC0A01F9-0F8B-4BE2-9A39-C40D0116DD6A}" type="pres">
      <dgm:prSet presAssocID="{A11756FC-664C-4169-9487-7A6D77472FCB}" presName="hierChild3" presStyleCnt="0"/>
      <dgm:spPr/>
    </dgm:pt>
  </dgm:ptLst>
  <dgm:cxnLst>
    <dgm:cxn modelId="{059B0AD7-1336-4D46-9212-FAD9E001AA27}" type="presOf" srcId="{A11756FC-664C-4169-9487-7A6D77472FCB}" destId="{D80EF7F2-0F2C-47CD-94AF-11DF47A8A893}" srcOrd="1" destOrd="0" presId="urn:microsoft.com/office/officeart/2009/3/layout/HorizontalOrganizationChart"/>
    <dgm:cxn modelId="{F7549862-9608-4415-A56F-625DD4D2733B}" type="presOf" srcId="{9ED21DC6-E9B5-49D8-B42C-545621E40A83}" destId="{10CB188F-29FE-42E3-8BA4-045D0EF6CF94}" srcOrd="0" destOrd="0" presId="urn:microsoft.com/office/officeart/2009/3/layout/HorizontalOrganizationChart"/>
    <dgm:cxn modelId="{E6F9EE78-A49C-4AAD-B522-45CB761EAC02}" type="presOf" srcId="{8240C40E-9623-485F-B590-948C8ADC057B}" destId="{94C9AF21-350D-4060-BBAA-369AF32237C8}" srcOrd="1" destOrd="0" presId="urn:microsoft.com/office/officeart/2009/3/layout/HorizontalOrganizationChart"/>
    <dgm:cxn modelId="{CE67F460-0E9F-43D8-A07D-890DAE59CF8A}" type="presOf" srcId="{BF8BBB79-E21D-4F3C-AC90-F30C2042A652}" destId="{37CFDA46-D778-4DAF-9CE7-18A801E71A43}" srcOrd="1" destOrd="0" presId="urn:microsoft.com/office/officeart/2009/3/layout/HorizontalOrganizationChart"/>
    <dgm:cxn modelId="{1DC0EA9F-B0EB-4455-9C45-691B5CD25AA5}" srcId="{9ED21DC6-E9B5-49D8-B42C-545621E40A83}" destId="{A11756FC-664C-4169-9487-7A6D77472FCB}" srcOrd="0" destOrd="0" parTransId="{3500781A-E198-4F23-92FB-1929988782A4}" sibTransId="{26C536FE-DFEF-4CDF-8566-6ADEF15837C6}"/>
    <dgm:cxn modelId="{34199EAE-75AE-445B-922F-FCAA8D54F094}" srcId="{BF8BBB79-E21D-4F3C-AC90-F30C2042A652}" destId="{8240C40E-9623-485F-B590-948C8ADC057B}" srcOrd="0" destOrd="0" parTransId="{86F294D4-51EE-4D09-9751-E374D4798950}" sibTransId="{84099278-91CE-4AFD-8147-A261E0CE8B8C}"/>
    <dgm:cxn modelId="{D4ADE5F0-363C-4989-B39F-B1AC22014529}" type="presOf" srcId="{E92AE494-EFC1-46C6-90C7-6035A18B1C31}" destId="{3612A9F9-AAE8-4752-ABEB-EFBB6B8741B5}" srcOrd="0" destOrd="0" presId="urn:microsoft.com/office/officeart/2009/3/layout/HorizontalOrganizationChart"/>
    <dgm:cxn modelId="{0899CF14-7541-4FE0-9EC3-79E16EE664EF}" srcId="{A11756FC-664C-4169-9487-7A6D77472FCB}" destId="{BF8BBB79-E21D-4F3C-AC90-F30C2042A652}" srcOrd="0" destOrd="0" parTransId="{E92AE494-EFC1-46C6-90C7-6035A18B1C31}" sibTransId="{67541573-0AAE-4AA9-A661-B09B1C92A529}"/>
    <dgm:cxn modelId="{5A804C2F-1C91-4C31-B05A-7E2FF501298C}" type="presOf" srcId="{A11756FC-664C-4169-9487-7A6D77472FCB}" destId="{781FBD3E-049A-4C47-B70F-A07ED74D8FAB}" srcOrd="0" destOrd="0" presId="urn:microsoft.com/office/officeart/2009/3/layout/HorizontalOrganizationChart"/>
    <dgm:cxn modelId="{D4082405-8ABF-4A41-9127-76D4BEF521FC}" type="presOf" srcId="{BF8BBB79-E21D-4F3C-AC90-F30C2042A652}" destId="{93E644BD-A6D4-4CD6-A99F-7673ABDB8A58}" srcOrd="0" destOrd="0" presId="urn:microsoft.com/office/officeart/2009/3/layout/HorizontalOrganizationChart"/>
    <dgm:cxn modelId="{0B79268F-990A-4919-8CAB-9DF3E6FF1FC1}" type="presOf" srcId="{8240C40E-9623-485F-B590-948C8ADC057B}" destId="{F4ABE9F7-182E-49BD-9555-7844CD231CEF}" srcOrd="0" destOrd="0" presId="urn:microsoft.com/office/officeart/2009/3/layout/HorizontalOrganizationChart"/>
    <dgm:cxn modelId="{2D04EC76-66BF-491A-B6F4-5591CC3C8440}" type="presOf" srcId="{86F294D4-51EE-4D09-9751-E374D4798950}" destId="{11A06705-4F2D-4EAD-9ED3-BAE816277079}" srcOrd="0" destOrd="0" presId="urn:microsoft.com/office/officeart/2009/3/layout/HorizontalOrganizationChart"/>
    <dgm:cxn modelId="{999E532E-0AD9-404A-8872-EE32ABC5833F}" type="presParOf" srcId="{10CB188F-29FE-42E3-8BA4-045D0EF6CF94}" destId="{CE3F9BA2-4C8A-4A0E-B819-BE442B180851}" srcOrd="0" destOrd="0" presId="urn:microsoft.com/office/officeart/2009/3/layout/HorizontalOrganizationChart"/>
    <dgm:cxn modelId="{52903E27-FF3F-4BEC-B5E2-10321F608A62}" type="presParOf" srcId="{CE3F9BA2-4C8A-4A0E-B819-BE442B180851}" destId="{BAD1CB8E-D1E9-4480-ABFD-84A15BC6911A}" srcOrd="0" destOrd="0" presId="urn:microsoft.com/office/officeart/2009/3/layout/HorizontalOrganizationChart"/>
    <dgm:cxn modelId="{458CA718-A393-4C8B-A468-3001F56D99B2}" type="presParOf" srcId="{BAD1CB8E-D1E9-4480-ABFD-84A15BC6911A}" destId="{781FBD3E-049A-4C47-B70F-A07ED74D8FAB}" srcOrd="0" destOrd="0" presId="urn:microsoft.com/office/officeart/2009/3/layout/HorizontalOrganizationChart"/>
    <dgm:cxn modelId="{4851B932-8D37-4B11-B276-9F98B797EC0C}" type="presParOf" srcId="{BAD1CB8E-D1E9-4480-ABFD-84A15BC6911A}" destId="{D80EF7F2-0F2C-47CD-94AF-11DF47A8A893}" srcOrd="1" destOrd="0" presId="urn:microsoft.com/office/officeart/2009/3/layout/HorizontalOrganizationChart"/>
    <dgm:cxn modelId="{6E22956E-CBAB-43F3-A351-D3FA12E99783}" type="presParOf" srcId="{CE3F9BA2-4C8A-4A0E-B819-BE442B180851}" destId="{88A56B5C-8C25-4256-8408-D7493C00FE38}" srcOrd="1" destOrd="0" presId="urn:microsoft.com/office/officeart/2009/3/layout/HorizontalOrganizationChart"/>
    <dgm:cxn modelId="{1E47C6AB-C0A8-4DF1-8A38-B0947D0C70C9}" type="presParOf" srcId="{88A56B5C-8C25-4256-8408-D7493C00FE38}" destId="{3612A9F9-AAE8-4752-ABEB-EFBB6B8741B5}" srcOrd="0" destOrd="0" presId="urn:microsoft.com/office/officeart/2009/3/layout/HorizontalOrganizationChart"/>
    <dgm:cxn modelId="{3EB49D62-B45D-42D4-8CCB-D4ED3255423B}" type="presParOf" srcId="{88A56B5C-8C25-4256-8408-D7493C00FE38}" destId="{45E20A7B-413E-4F24-9C7A-3B59EE67031B}" srcOrd="1" destOrd="0" presId="urn:microsoft.com/office/officeart/2009/3/layout/HorizontalOrganizationChart"/>
    <dgm:cxn modelId="{7C0BA044-2D4B-49F6-9011-742D11529E31}" type="presParOf" srcId="{45E20A7B-413E-4F24-9C7A-3B59EE67031B}" destId="{A17EE150-1FCD-4B4C-92EB-E1F15880AE16}" srcOrd="0" destOrd="0" presId="urn:microsoft.com/office/officeart/2009/3/layout/HorizontalOrganizationChart"/>
    <dgm:cxn modelId="{234FF168-E271-4048-A34D-B1596E942474}" type="presParOf" srcId="{A17EE150-1FCD-4B4C-92EB-E1F15880AE16}" destId="{93E644BD-A6D4-4CD6-A99F-7673ABDB8A58}" srcOrd="0" destOrd="0" presId="urn:microsoft.com/office/officeart/2009/3/layout/HorizontalOrganizationChart"/>
    <dgm:cxn modelId="{E9FB2AAD-DD82-4E28-BA36-F6E84A5BFE91}" type="presParOf" srcId="{A17EE150-1FCD-4B4C-92EB-E1F15880AE16}" destId="{37CFDA46-D778-4DAF-9CE7-18A801E71A43}" srcOrd="1" destOrd="0" presId="urn:microsoft.com/office/officeart/2009/3/layout/HorizontalOrganizationChart"/>
    <dgm:cxn modelId="{90797443-6460-4ACD-B83C-5FEB986555E8}" type="presParOf" srcId="{45E20A7B-413E-4F24-9C7A-3B59EE67031B}" destId="{488CE43E-C455-493E-9C28-F2D2D878076F}" srcOrd="1" destOrd="0" presId="urn:microsoft.com/office/officeart/2009/3/layout/HorizontalOrganizationChart"/>
    <dgm:cxn modelId="{D78FA31F-1D12-4BC3-B9B8-3B82BE7CE3AD}" type="presParOf" srcId="{488CE43E-C455-493E-9C28-F2D2D878076F}" destId="{11A06705-4F2D-4EAD-9ED3-BAE816277079}" srcOrd="0" destOrd="0" presId="urn:microsoft.com/office/officeart/2009/3/layout/HorizontalOrganizationChart"/>
    <dgm:cxn modelId="{66F510DA-0CCA-4C5A-A8FA-E3AB88119071}" type="presParOf" srcId="{488CE43E-C455-493E-9C28-F2D2D878076F}" destId="{F1E91A9E-31AE-4501-ABF1-3F28279CAAD8}" srcOrd="1" destOrd="0" presId="urn:microsoft.com/office/officeart/2009/3/layout/HorizontalOrganizationChart"/>
    <dgm:cxn modelId="{F7F2E131-A7A8-48BB-9E99-D18ABC68CD86}" type="presParOf" srcId="{F1E91A9E-31AE-4501-ABF1-3F28279CAAD8}" destId="{736B25C4-7B0B-45F1-BE33-950AEAFA3E32}" srcOrd="0" destOrd="0" presId="urn:microsoft.com/office/officeart/2009/3/layout/HorizontalOrganizationChart"/>
    <dgm:cxn modelId="{590FD0A0-7A1E-45FA-B220-C7A106EC54C7}" type="presParOf" srcId="{736B25C4-7B0B-45F1-BE33-950AEAFA3E32}" destId="{F4ABE9F7-182E-49BD-9555-7844CD231CEF}" srcOrd="0" destOrd="0" presId="urn:microsoft.com/office/officeart/2009/3/layout/HorizontalOrganizationChart"/>
    <dgm:cxn modelId="{F7F374CC-9FD3-4861-B6BC-C3B919966AA3}" type="presParOf" srcId="{736B25C4-7B0B-45F1-BE33-950AEAFA3E32}" destId="{94C9AF21-350D-4060-BBAA-369AF32237C8}" srcOrd="1" destOrd="0" presId="urn:microsoft.com/office/officeart/2009/3/layout/HorizontalOrganizationChart"/>
    <dgm:cxn modelId="{E194CD57-1055-473C-BB7B-09973028A7D1}" type="presParOf" srcId="{F1E91A9E-31AE-4501-ABF1-3F28279CAAD8}" destId="{2859BA65-510C-4474-A29E-69518566B6CE}" srcOrd="1" destOrd="0" presId="urn:microsoft.com/office/officeart/2009/3/layout/HorizontalOrganizationChart"/>
    <dgm:cxn modelId="{0E7C3191-C7B2-469C-8FA8-392254E65A4D}" type="presParOf" srcId="{F1E91A9E-31AE-4501-ABF1-3F28279CAAD8}" destId="{12B48F26-4170-40A2-81D3-E21B74BD80CF}" srcOrd="2" destOrd="0" presId="urn:microsoft.com/office/officeart/2009/3/layout/HorizontalOrganizationChart"/>
    <dgm:cxn modelId="{ED20A8D5-9217-4A0A-B4AF-7CA426180016}" type="presParOf" srcId="{45E20A7B-413E-4F24-9C7A-3B59EE67031B}" destId="{BC066EB9-C1D6-4AF9-8D33-3AE13982A757}" srcOrd="2" destOrd="0" presId="urn:microsoft.com/office/officeart/2009/3/layout/HorizontalOrganizationChart"/>
    <dgm:cxn modelId="{61CCE288-6781-421C-8EAD-FEF46A82EA06}" type="presParOf" srcId="{CE3F9BA2-4C8A-4A0E-B819-BE442B180851}" destId="{EC0A01F9-0F8B-4BE2-9A39-C40D0116DD6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21DC6-E9B5-49D8-B42C-545621E40A8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B8705BD-BA78-462A-8F34-A7908E07A52F}">
      <dgm:prSet phldrT="[Text]" custT="1"/>
      <dgm:spPr>
        <a:xfrm>
          <a:off x="2351571" y="1537441"/>
          <a:ext cx="1242709" cy="621354"/>
        </a:xfrm>
        <a:solidFill>
          <a:srgbClr val="009EE0"/>
        </a:solidFill>
        <a:ln w="6350" cap="flat" cmpd="sng" algn="ctr">
          <a:solidFill>
            <a:srgbClr val="009EE0"/>
          </a:solidFill>
          <a:prstDash val="solid"/>
        </a:ln>
        <a:effectLst/>
      </dgm:spPr>
      <dgm:t>
        <a:bodyPr vert="horz"/>
        <a:lstStyle/>
        <a:p>
          <a:r>
            <a:rPr lang="cs-CZ" sz="14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HOSPIC CITADELA</a:t>
          </a:r>
        </a:p>
        <a:p>
          <a:r>
            <a:rPr lang="cs-CZ" sz="14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cs-CZ" sz="12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42 lůžek</a:t>
          </a:r>
        </a:p>
        <a:p>
          <a:r>
            <a:rPr lang="cs-CZ" sz="12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krajská působnost</a:t>
          </a:r>
          <a:endParaRPr lang="cs-CZ" sz="1200" b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E3FA5C-637F-48FB-B19B-BDD38BB4D24E}" type="parTrans" cxnId="{0383513E-3B5E-4306-9D44-E8EE4555D4E8}">
      <dgm:prSet/>
      <dgm:spPr>
        <a:xfrm rot="16942834">
          <a:off x="1647056" y="2404729"/>
          <a:ext cx="1160264" cy="2006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81FF3F-4B61-43FC-9B5A-C3A276E89304}" type="sibTrans" cxnId="{0383513E-3B5E-4306-9D44-E8EE4555D4E8}">
      <dgm:prSet/>
      <dgm:spPr/>
      <dgm:t>
        <a:bodyPr/>
        <a:lstStyle/>
        <a:p>
          <a:endParaRPr lang="cs-CZ"/>
        </a:p>
      </dgm:t>
    </dgm:pt>
    <dgm:pt modelId="{C3863A18-9855-4284-B43D-2728BBE62742}">
      <dgm:prSet phldrT="[Text]" custT="1"/>
      <dgm:spPr>
        <a:xfrm>
          <a:off x="3933093" y="834720"/>
          <a:ext cx="1242709" cy="621354"/>
        </a:xfrm>
        <a:solidFill>
          <a:srgbClr val="005383"/>
        </a:solidFill>
        <a:ln w="6350" cap="flat" cmpd="sng" algn="ctr">
          <a:solidFill>
            <a:srgbClr val="005383"/>
          </a:solidFill>
          <a:prstDash val="solid"/>
        </a:ln>
        <a:effectLst/>
      </dgm:spPr>
      <dgm:t>
        <a:bodyPr/>
        <a:lstStyle/>
        <a:p>
          <a:r>
            <a:rPr lang="cs-CZ" sz="12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Specializovaná paliativní péče</a:t>
          </a:r>
        </a:p>
        <a:p>
          <a:r>
            <a:rPr lang="cs-CZ" sz="12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Lůžkový hospic </a:t>
          </a:r>
          <a:br>
            <a:rPr lang="cs-CZ" sz="12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cs-CZ" sz="12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ambulance PM</a:t>
          </a:r>
        </a:p>
        <a:p>
          <a:r>
            <a:rPr lang="cs-CZ" sz="1200" b="0" i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nestátní zdrav. zař.</a:t>
          </a:r>
        </a:p>
      </dgm:t>
    </dgm:pt>
    <dgm:pt modelId="{79621B49-B5BB-4831-921F-4DED47843B48}" type="parTrans" cxnId="{98D2BCED-52EE-4428-AC1C-66385CFF28C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 rot="17744444">
          <a:off x="3373619" y="1486728"/>
          <a:ext cx="780134" cy="20061"/>
        </a:xfrm>
        <a:ln>
          <a:solidFill>
            <a:srgbClr val="009EE0"/>
          </a:solidFill>
        </a:ln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A38285-B076-4B12-954A-D8221F00A35F}" type="sibTrans" cxnId="{98D2BCED-52EE-4428-AC1C-66385CFF28C9}">
      <dgm:prSet/>
      <dgm:spPr/>
      <dgm:t>
        <a:bodyPr/>
        <a:lstStyle/>
        <a:p>
          <a:endParaRPr lang="cs-CZ"/>
        </a:p>
      </dgm:t>
    </dgm:pt>
    <dgm:pt modelId="{0EDFB52E-49E2-4C1D-8ABC-808103864F13}">
      <dgm:prSet phldrT="[Text]" custT="1"/>
      <dgm:spPr>
        <a:xfrm>
          <a:off x="3959736" y="2299346"/>
          <a:ext cx="1242709" cy="621354"/>
        </a:xfrm>
        <a:solidFill>
          <a:srgbClr val="A5C400"/>
        </a:solidFill>
        <a:ln w="6350" cap="flat" cmpd="sng" algn="ctr">
          <a:solidFill>
            <a:srgbClr val="A5C400"/>
          </a:solidFill>
          <a:prstDash val="solid"/>
        </a:ln>
        <a:effectLst/>
      </dgm:spPr>
      <dgm:t>
        <a:bodyPr/>
        <a:lstStyle/>
        <a:p>
          <a:r>
            <a:rPr lang="cs-CZ" sz="12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Odlehčovací služby</a:t>
          </a:r>
        </a:p>
        <a:p>
          <a:r>
            <a:rPr lang="cs-CZ" sz="12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§ 44 ZSS</a:t>
          </a:r>
        </a:p>
        <a:p>
          <a:r>
            <a:rPr lang="cs-CZ" sz="1200" b="0" i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sociální služba</a:t>
          </a:r>
          <a:endParaRPr lang="cs-CZ" sz="1200" b="0" i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09803E-BF91-4979-8D1E-06772627522B}" type="parTrans" cxnId="{D674844D-9835-4A66-A6B6-EEEB476C942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 rot="3862488">
          <a:off x="3354499" y="2219041"/>
          <a:ext cx="845019" cy="20061"/>
        </a:xfrm>
        <a:ln>
          <a:solidFill>
            <a:srgbClr val="009EE0"/>
          </a:solidFill>
        </a:ln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3734EE-38E4-4927-AABE-33AEA317544B}" type="sibTrans" cxnId="{D674844D-9835-4A66-A6B6-EEEB476C942F}">
      <dgm:prSet/>
      <dgm:spPr/>
      <dgm:t>
        <a:bodyPr/>
        <a:lstStyle/>
        <a:p>
          <a:endParaRPr lang="cs-CZ"/>
        </a:p>
      </dgm:t>
    </dgm:pt>
    <dgm:pt modelId="{7FBCCAA0-CCDF-4BBE-A855-096493308DF0}">
      <dgm:prSet custT="1"/>
      <dgm:spPr>
        <a:xfrm>
          <a:off x="3941978" y="1558151"/>
          <a:ext cx="1242709" cy="621354"/>
        </a:xfrm>
        <a:solidFill>
          <a:srgbClr val="B00060"/>
        </a:solidFill>
        <a:ln w="6350" cap="flat" cmpd="sng" algn="ctr">
          <a:solidFill>
            <a:srgbClr val="B00060"/>
          </a:solidFill>
          <a:prstDash val="solid"/>
        </a:ln>
        <a:effectLst/>
      </dgm:spPr>
      <dgm:t>
        <a:bodyPr/>
        <a:lstStyle/>
        <a:p>
          <a:r>
            <a:rPr lang="cs-CZ" sz="12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Sociálně zdravotní lůžka</a:t>
          </a:r>
        </a:p>
        <a:p>
          <a:r>
            <a:rPr lang="cs-CZ" sz="12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§ 52 ZSS</a:t>
          </a:r>
        </a:p>
        <a:p>
          <a:r>
            <a:rPr lang="cs-CZ" sz="1200" b="0" i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sociální služba</a:t>
          </a:r>
          <a:endParaRPr lang="cs-CZ" sz="1200" b="0" i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53A34A3-9C43-4324-B6FD-60BC2879EF6C}" type="parTrans" cxnId="{F8ACC2BF-8873-428E-97F5-B3E396A7D3C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 rot="204519">
          <a:off x="3593972" y="1848443"/>
          <a:ext cx="348313" cy="20061"/>
        </a:xfrm>
        <a:ln>
          <a:solidFill>
            <a:srgbClr val="009EE0"/>
          </a:solidFill>
        </a:ln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E9E22F4-F84A-4CD7-851C-0BE503799E21}" type="sibTrans" cxnId="{F8ACC2BF-8873-428E-97F5-B3E396A7D3C8}">
      <dgm:prSet/>
      <dgm:spPr/>
      <dgm:t>
        <a:bodyPr/>
        <a:lstStyle/>
        <a:p>
          <a:endParaRPr lang="cs-CZ"/>
        </a:p>
      </dgm:t>
    </dgm:pt>
    <dgm:pt modelId="{7DAECA2F-3873-4289-B0AD-13784681F72B}">
      <dgm:prSet custT="1"/>
      <dgm:spPr>
        <a:solidFill>
          <a:srgbClr val="E0F2FB"/>
        </a:solidFill>
        <a:ln>
          <a:solidFill>
            <a:srgbClr val="E0F2FB"/>
          </a:solidFill>
        </a:ln>
      </dgm:spPr>
      <dgm:t>
        <a:bodyPr/>
        <a:lstStyle/>
        <a:p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Nevyléčitelně nemocní</a:t>
          </a:r>
        </a:p>
        <a:p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Umírající</a:t>
          </a:r>
        </a:p>
        <a:p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Doprovázející osoby</a:t>
          </a:r>
          <a:endParaRPr lang="cs-CZ" sz="1200" b="0" dirty="0">
            <a:solidFill>
              <a:srgbClr val="87888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BD128-4BEB-4CF8-9288-C4B6641036FE}" type="parTrans" cxnId="{66D9AC97-0C84-49A3-B89C-CC0232B58267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009EE0"/>
          </a:solidFill>
        </a:ln>
      </dgm:spPr>
      <dgm:t>
        <a:bodyPr/>
        <a:lstStyle/>
        <a:p>
          <a:endParaRPr lang="cs-CZ"/>
        </a:p>
      </dgm:t>
    </dgm:pt>
    <dgm:pt modelId="{A3808E46-E4F8-4FD1-80E3-86FACCBF4931}" type="sibTrans" cxnId="{66D9AC97-0C84-49A3-B89C-CC0232B58267}">
      <dgm:prSet/>
      <dgm:spPr/>
      <dgm:t>
        <a:bodyPr/>
        <a:lstStyle/>
        <a:p>
          <a:endParaRPr lang="cs-CZ"/>
        </a:p>
      </dgm:t>
    </dgm:pt>
    <dgm:pt modelId="{5C84B040-1C32-4335-9020-4167759F39C7}">
      <dgm:prSet custT="1"/>
      <dgm:spPr>
        <a:solidFill>
          <a:srgbClr val="E0F2FB"/>
        </a:solidFill>
        <a:ln>
          <a:solidFill>
            <a:srgbClr val="E0F2FB"/>
          </a:solidFill>
        </a:ln>
      </dgm:spPr>
      <dgm:t>
        <a:bodyPr/>
        <a:lstStyle/>
        <a:p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Nemocní po ukončení nemocniční péče, kteří nemají zajištěnu domácí péči nebo pobytovou sociální službu</a:t>
          </a:r>
          <a:endParaRPr lang="cs-CZ" sz="1200" b="0" dirty="0">
            <a:solidFill>
              <a:srgbClr val="87888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D63BF-8CC2-4FEC-B1BA-2F01687E10E7}" type="parTrans" cxnId="{39FDFBC9-BCAA-4D8E-9E65-786567D61C4E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009EE0"/>
          </a:solidFill>
        </a:ln>
      </dgm:spPr>
      <dgm:t>
        <a:bodyPr/>
        <a:lstStyle/>
        <a:p>
          <a:endParaRPr lang="cs-CZ"/>
        </a:p>
      </dgm:t>
    </dgm:pt>
    <dgm:pt modelId="{1B28DB07-1B2C-4254-B0A1-28E3D4DA4F91}" type="sibTrans" cxnId="{39FDFBC9-BCAA-4D8E-9E65-786567D61C4E}">
      <dgm:prSet/>
      <dgm:spPr/>
      <dgm:t>
        <a:bodyPr/>
        <a:lstStyle/>
        <a:p>
          <a:endParaRPr lang="cs-CZ"/>
        </a:p>
      </dgm:t>
    </dgm:pt>
    <dgm:pt modelId="{9277F06B-A6CF-4007-8B7C-87BDBF38C73D}">
      <dgm:prSet custT="1"/>
      <dgm:spPr>
        <a:solidFill>
          <a:srgbClr val="E0F2FB"/>
        </a:solidFill>
        <a:ln>
          <a:solidFill>
            <a:srgbClr val="E0F2FB"/>
          </a:solidFill>
        </a:ln>
      </dgm:spPr>
      <dgm:t>
        <a:bodyPr/>
        <a:lstStyle/>
        <a:p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Osoby závislé na péči  druhé osoby</a:t>
          </a:r>
        </a:p>
        <a:p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Pečující, kteří potřebují odpočinek </a:t>
          </a:r>
        </a:p>
        <a:p>
          <a:r>
            <a:rPr lang="cs-CZ" sz="1200" b="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na dobu určitou</a:t>
          </a:r>
          <a:endParaRPr lang="cs-CZ" sz="1200" b="0" dirty="0">
            <a:solidFill>
              <a:srgbClr val="87888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12CEF4-F2C1-47DE-A140-E9261CE5E072}" type="parTrans" cxnId="{5B471EFA-F87B-4EBA-8912-613D6A0D18F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009EE0"/>
          </a:solidFill>
        </a:ln>
      </dgm:spPr>
      <dgm:t>
        <a:bodyPr/>
        <a:lstStyle/>
        <a:p>
          <a:endParaRPr lang="cs-CZ"/>
        </a:p>
      </dgm:t>
    </dgm:pt>
    <dgm:pt modelId="{4154330B-8A4F-46AC-A49F-7CFEFECD67FD}" type="sibTrans" cxnId="{5B471EFA-F87B-4EBA-8912-613D6A0D18FF}">
      <dgm:prSet/>
      <dgm:spPr/>
      <dgm:t>
        <a:bodyPr/>
        <a:lstStyle/>
        <a:p>
          <a:endParaRPr lang="cs-CZ"/>
        </a:p>
      </dgm:t>
    </dgm:pt>
    <dgm:pt modelId="{C8B62EF6-60FB-404D-98F4-1CE17806FE12}" type="pres">
      <dgm:prSet presAssocID="{9ED21DC6-E9B5-49D8-B42C-545621E40A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304D87D-4CD3-4BB3-9F58-8492DE3CA07C}" type="pres">
      <dgm:prSet presAssocID="{AB8705BD-BA78-462A-8F34-A7908E07A52F}" presName="hierRoot1" presStyleCnt="0">
        <dgm:presLayoutVars>
          <dgm:hierBranch val="init"/>
        </dgm:presLayoutVars>
      </dgm:prSet>
      <dgm:spPr/>
    </dgm:pt>
    <dgm:pt modelId="{D10D287C-EAA7-4E77-83D5-F08BBCF7D91A}" type="pres">
      <dgm:prSet presAssocID="{AB8705BD-BA78-462A-8F34-A7908E07A52F}" presName="rootComposite1" presStyleCnt="0"/>
      <dgm:spPr/>
    </dgm:pt>
    <dgm:pt modelId="{8F8F2CE3-0FCB-45D7-BBCA-C0A7609AF4B3}" type="pres">
      <dgm:prSet presAssocID="{AB8705BD-BA78-462A-8F34-A7908E07A52F}" presName="rootText1" presStyleLbl="node0" presStyleIdx="0" presStyleCnt="1" custScaleX="109563" custScaleY="15317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BDF81E-6ACC-4999-B72B-5BD463B6259C}" type="pres">
      <dgm:prSet presAssocID="{AB8705BD-BA78-462A-8F34-A7908E07A52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FA777EF-910C-4011-8FF6-9C05DC05DEFF}" type="pres">
      <dgm:prSet presAssocID="{AB8705BD-BA78-462A-8F34-A7908E07A52F}" presName="hierChild2" presStyleCnt="0"/>
      <dgm:spPr/>
    </dgm:pt>
    <dgm:pt modelId="{7478F962-0DEB-4933-BA42-A62151D7DCA8}" type="pres">
      <dgm:prSet presAssocID="{79621B49-B5BB-4831-921F-4DED47843B48}" presName="Name64" presStyleLbl="parChTrans1D2" presStyleIdx="0" presStyleCnt="3"/>
      <dgm:spPr/>
      <dgm:t>
        <a:bodyPr/>
        <a:lstStyle/>
        <a:p>
          <a:endParaRPr lang="cs-CZ"/>
        </a:p>
      </dgm:t>
    </dgm:pt>
    <dgm:pt modelId="{9D5A97D6-0901-4D51-8F03-94043BC4E5D4}" type="pres">
      <dgm:prSet presAssocID="{C3863A18-9855-4284-B43D-2728BBE62742}" presName="hierRoot2" presStyleCnt="0">
        <dgm:presLayoutVars>
          <dgm:hierBranch val="init"/>
        </dgm:presLayoutVars>
      </dgm:prSet>
      <dgm:spPr/>
    </dgm:pt>
    <dgm:pt modelId="{588D88F9-2723-45F3-BB49-846108EEF0F5}" type="pres">
      <dgm:prSet presAssocID="{C3863A18-9855-4284-B43D-2728BBE62742}" presName="rootComposite" presStyleCnt="0"/>
      <dgm:spPr/>
    </dgm:pt>
    <dgm:pt modelId="{B5C17BAA-6E9D-4409-87CA-88F0A085D813}" type="pres">
      <dgm:prSet presAssocID="{C3863A18-9855-4284-B43D-2728BBE62742}" presName="rootText" presStyleLbl="node2" presStyleIdx="0" presStyleCnt="3" custScaleX="112836" custScaleY="143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4E17B7-7E4F-4BA0-A63A-BC8F482BB173}" type="pres">
      <dgm:prSet presAssocID="{C3863A18-9855-4284-B43D-2728BBE62742}" presName="rootConnector" presStyleLbl="node2" presStyleIdx="0" presStyleCnt="3"/>
      <dgm:spPr/>
      <dgm:t>
        <a:bodyPr/>
        <a:lstStyle/>
        <a:p>
          <a:endParaRPr lang="cs-CZ"/>
        </a:p>
      </dgm:t>
    </dgm:pt>
    <dgm:pt modelId="{0E73AA0F-E83F-4D9F-9888-DC2A863E653E}" type="pres">
      <dgm:prSet presAssocID="{C3863A18-9855-4284-B43D-2728BBE62742}" presName="hierChild4" presStyleCnt="0"/>
      <dgm:spPr/>
    </dgm:pt>
    <dgm:pt modelId="{9BF12C61-B622-4C49-AA6B-9A428F7D5363}" type="pres">
      <dgm:prSet presAssocID="{3C8BD128-4BEB-4CF8-9288-C4B6641036FE}" presName="Name64" presStyleLbl="parChTrans1D3" presStyleIdx="0" presStyleCnt="3"/>
      <dgm:spPr/>
      <dgm:t>
        <a:bodyPr/>
        <a:lstStyle/>
        <a:p>
          <a:endParaRPr lang="cs-CZ"/>
        </a:p>
      </dgm:t>
    </dgm:pt>
    <dgm:pt modelId="{EC968946-1CEF-4B59-B358-986A1BDFA4EB}" type="pres">
      <dgm:prSet presAssocID="{7DAECA2F-3873-4289-B0AD-13784681F72B}" presName="hierRoot2" presStyleCnt="0">
        <dgm:presLayoutVars>
          <dgm:hierBranch val="init"/>
        </dgm:presLayoutVars>
      </dgm:prSet>
      <dgm:spPr/>
    </dgm:pt>
    <dgm:pt modelId="{16FC03B5-DC99-44D2-846A-C27A254D7623}" type="pres">
      <dgm:prSet presAssocID="{7DAECA2F-3873-4289-B0AD-13784681F72B}" presName="rootComposite" presStyleCnt="0"/>
      <dgm:spPr/>
    </dgm:pt>
    <dgm:pt modelId="{CCD9CE66-D084-4DC8-8F85-F04A40CDBB19}" type="pres">
      <dgm:prSet presAssocID="{7DAECA2F-3873-4289-B0AD-13784681F72B}" presName="rootText" presStyleLbl="node3" presStyleIdx="0" presStyleCnt="3" custScaleX="111367" custScaleY="1528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8B56D91-4610-42EF-967D-E48E08E0B838}" type="pres">
      <dgm:prSet presAssocID="{7DAECA2F-3873-4289-B0AD-13784681F72B}" presName="rootConnector" presStyleLbl="node3" presStyleIdx="0" presStyleCnt="3"/>
      <dgm:spPr/>
      <dgm:t>
        <a:bodyPr/>
        <a:lstStyle/>
        <a:p>
          <a:endParaRPr lang="cs-CZ"/>
        </a:p>
      </dgm:t>
    </dgm:pt>
    <dgm:pt modelId="{7FA613FD-BA9F-44E4-AA5A-333822AD2F08}" type="pres">
      <dgm:prSet presAssocID="{7DAECA2F-3873-4289-B0AD-13784681F72B}" presName="hierChild4" presStyleCnt="0"/>
      <dgm:spPr/>
    </dgm:pt>
    <dgm:pt modelId="{D5864B9F-6DF4-43B9-8CF5-6F11B7FB40E2}" type="pres">
      <dgm:prSet presAssocID="{7DAECA2F-3873-4289-B0AD-13784681F72B}" presName="hierChild5" presStyleCnt="0"/>
      <dgm:spPr/>
    </dgm:pt>
    <dgm:pt modelId="{C4F443A5-E56B-4BE9-A2E0-B46EBA1993E1}" type="pres">
      <dgm:prSet presAssocID="{C3863A18-9855-4284-B43D-2728BBE62742}" presName="hierChild5" presStyleCnt="0"/>
      <dgm:spPr/>
    </dgm:pt>
    <dgm:pt modelId="{766A8074-718A-4FD6-AC2B-2FA1CD8E695A}" type="pres">
      <dgm:prSet presAssocID="{953A34A3-9C43-4324-B6FD-60BC2879EF6C}" presName="Name64" presStyleLbl="parChTrans1D2" presStyleIdx="1" presStyleCnt="3"/>
      <dgm:spPr/>
      <dgm:t>
        <a:bodyPr/>
        <a:lstStyle/>
        <a:p>
          <a:endParaRPr lang="cs-CZ"/>
        </a:p>
      </dgm:t>
    </dgm:pt>
    <dgm:pt modelId="{E307955A-AD3D-4DA9-B86C-00C0E67C0169}" type="pres">
      <dgm:prSet presAssocID="{7FBCCAA0-CCDF-4BBE-A855-096493308DF0}" presName="hierRoot2" presStyleCnt="0">
        <dgm:presLayoutVars>
          <dgm:hierBranch val="init"/>
        </dgm:presLayoutVars>
      </dgm:prSet>
      <dgm:spPr/>
    </dgm:pt>
    <dgm:pt modelId="{96AE8B8C-DC5D-458A-8B6F-D3821A5F072B}" type="pres">
      <dgm:prSet presAssocID="{7FBCCAA0-CCDF-4BBE-A855-096493308DF0}" presName="rootComposite" presStyleCnt="0"/>
      <dgm:spPr/>
    </dgm:pt>
    <dgm:pt modelId="{D8395D86-3E5D-4124-8963-012FEBFEF62C}" type="pres">
      <dgm:prSet presAssocID="{7FBCCAA0-CCDF-4BBE-A855-096493308DF0}" presName="rootText" presStyleLbl="node2" presStyleIdx="1" presStyleCnt="3" custScaleX="112836" custScaleY="143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10C2E0-6E7B-46C2-B12F-C8FE71FBB7D1}" type="pres">
      <dgm:prSet presAssocID="{7FBCCAA0-CCDF-4BBE-A855-096493308DF0}" presName="rootConnector" presStyleLbl="node2" presStyleIdx="1" presStyleCnt="3"/>
      <dgm:spPr/>
      <dgm:t>
        <a:bodyPr/>
        <a:lstStyle/>
        <a:p>
          <a:endParaRPr lang="cs-CZ"/>
        </a:p>
      </dgm:t>
    </dgm:pt>
    <dgm:pt modelId="{EC490D51-09B1-4AFE-A2FB-70B73E341CB0}" type="pres">
      <dgm:prSet presAssocID="{7FBCCAA0-CCDF-4BBE-A855-096493308DF0}" presName="hierChild4" presStyleCnt="0"/>
      <dgm:spPr/>
    </dgm:pt>
    <dgm:pt modelId="{F9C7921D-ACEA-4A30-A2B0-645881F2D700}" type="pres">
      <dgm:prSet presAssocID="{B7CD63BF-8CC2-4FEC-B1BA-2F01687E10E7}" presName="Name64" presStyleLbl="parChTrans1D3" presStyleIdx="1" presStyleCnt="3"/>
      <dgm:spPr/>
      <dgm:t>
        <a:bodyPr/>
        <a:lstStyle/>
        <a:p>
          <a:endParaRPr lang="cs-CZ"/>
        </a:p>
      </dgm:t>
    </dgm:pt>
    <dgm:pt modelId="{497186D5-8153-4A28-B4E7-C53072BA2386}" type="pres">
      <dgm:prSet presAssocID="{5C84B040-1C32-4335-9020-4167759F39C7}" presName="hierRoot2" presStyleCnt="0">
        <dgm:presLayoutVars>
          <dgm:hierBranch val="init"/>
        </dgm:presLayoutVars>
      </dgm:prSet>
      <dgm:spPr/>
    </dgm:pt>
    <dgm:pt modelId="{E6E16472-8455-4493-AA6B-CA6E16DF2C29}" type="pres">
      <dgm:prSet presAssocID="{5C84B040-1C32-4335-9020-4167759F39C7}" presName="rootComposite" presStyleCnt="0"/>
      <dgm:spPr/>
    </dgm:pt>
    <dgm:pt modelId="{A04F7B24-02D0-4ADC-B35A-19313AD7CA50}" type="pres">
      <dgm:prSet presAssocID="{5C84B040-1C32-4335-9020-4167759F39C7}" presName="rootText" presStyleLbl="node3" presStyleIdx="1" presStyleCnt="3" custScaleX="111367" custScaleY="1528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AA98BC-60BB-4942-B06E-A05B8B5A5241}" type="pres">
      <dgm:prSet presAssocID="{5C84B040-1C32-4335-9020-4167759F39C7}" presName="rootConnector" presStyleLbl="node3" presStyleIdx="1" presStyleCnt="3"/>
      <dgm:spPr/>
      <dgm:t>
        <a:bodyPr/>
        <a:lstStyle/>
        <a:p>
          <a:endParaRPr lang="cs-CZ"/>
        </a:p>
      </dgm:t>
    </dgm:pt>
    <dgm:pt modelId="{EEC5C470-760C-4D46-9A29-F18B5A04EEB2}" type="pres">
      <dgm:prSet presAssocID="{5C84B040-1C32-4335-9020-4167759F39C7}" presName="hierChild4" presStyleCnt="0"/>
      <dgm:spPr/>
    </dgm:pt>
    <dgm:pt modelId="{343997AA-312C-4C0D-96B1-1347AE8AF211}" type="pres">
      <dgm:prSet presAssocID="{5C84B040-1C32-4335-9020-4167759F39C7}" presName="hierChild5" presStyleCnt="0"/>
      <dgm:spPr/>
    </dgm:pt>
    <dgm:pt modelId="{E0FC6A3D-03A9-47BC-B194-C550E2B7228E}" type="pres">
      <dgm:prSet presAssocID="{7FBCCAA0-CCDF-4BBE-A855-096493308DF0}" presName="hierChild5" presStyleCnt="0"/>
      <dgm:spPr/>
    </dgm:pt>
    <dgm:pt modelId="{065AE7D1-EBAD-445B-BC74-D36D4A2F2F6D}" type="pres">
      <dgm:prSet presAssocID="{F309803E-BF91-4979-8D1E-06772627522B}" presName="Name64" presStyleLbl="parChTrans1D2" presStyleIdx="2" presStyleCnt="3"/>
      <dgm:spPr/>
      <dgm:t>
        <a:bodyPr/>
        <a:lstStyle/>
        <a:p>
          <a:endParaRPr lang="cs-CZ"/>
        </a:p>
      </dgm:t>
    </dgm:pt>
    <dgm:pt modelId="{CC6009FC-D181-49C9-81B2-7ACF35CA7D9E}" type="pres">
      <dgm:prSet presAssocID="{0EDFB52E-49E2-4C1D-8ABC-808103864F13}" presName="hierRoot2" presStyleCnt="0">
        <dgm:presLayoutVars>
          <dgm:hierBranch val="init"/>
        </dgm:presLayoutVars>
      </dgm:prSet>
      <dgm:spPr/>
    </dgm:pt>
    <dgm:pt modelId="{E91BD6F7-7D1E-4421-B1D9-70B55DD35518}" type="pres">
      <dgm:prSet presAssocID="{0EDFB52E-49E2-4C1D-8ABC-808103864F13}" presName="rootComposite" presStyleCnt="0"/>
      <dgm:spPr/>
    </dgm:pt>
    <dgm:pt modelId="{197ECA73-DD4D-42E4-B2BD-C17A9F07A27C}" type="pres">
      <dgm:prSet presAssocID="{0EDFB52E-49E2-4C1D-8ABC-808103864F13}" presName="rootText" presStyleLbl="node2" presStyleIdx="2" presStyleCnt="3" custScaleX="112836" custScaleY="143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BD0668-3378-4A09-A481-05F132D92AD9}" type="pres">
      <dgm:prSet presAssocID="{0EDFB52E-49E2-4C1D-8ABC-808103864F13}" presName="rootConnector" presStyleLbl="node2" presStyleIdx="2" presStyleCnt="3"/>
      <dgm:spPr/>
      <dgm:t>
        <a:bodyPr/>
        <a:lstStyle/>
        <a:p>
          <a:endParaRPr lang="cs-CZ"/>
        </a:p>
      </dgm:t>
    </dgm:pt>
    <dgm:pt modelId="{4A1689CE-98A2-47EE-B690-3BF1F80E251F}" type="pres">
      <dgm:prSet presAssocID="{0EDFB52E-49E2-4C1D-8ABC-808103864F13}" presName="hierChild4" presStyleCnt="0"/>
      <dgm:spPr/>
    </dgm:pt>
    <dgm:pt modelId="{0038431E-6C09-4CF4-BA4D-FA7782C34BBB}" type="pres">
      <dgm:prSet presAssocID="{6012CEF4-F2C1-47DE-A140-E9261CE5E072}" presName="Name64" presStyleLbl="parChTrans1D3" presStyleIdx="2" presStyleCnt="3"/>
      <dgm:spPr/>
      <dgm:t>
        <a:bodyPr/>
        <a:lstStyle/>
        <a:p>
          <a:endParaRPr lang="cs-CZ"/>
        </a:p>
      </dgm:t>
    </dgm:pt>
    <dgm:pt modelId="{E82F3743-EAF4-46B8-93DC-BA768C1EC45B}" type="pres">
      <dgm:prSet presAssocID="{9277F06B-A6CF-4007-8B7C-87BDBF38C73D}" presName="hierRoot2" presStyleCnt="0">
        <dgm:presLayoutVars>
          <dgm:hierBranch val="init"/>
        </dgm:presLayoutVars>
      </dgm:prSet>
      <dgm:spPr/>
    </dgm:pt>
    <dgm:pt modelId="{2F53D0FA-65AE-4F4E-8CA5-BCE109927988}" type="pres">
      <dgm:prSet presAssocID="{9277F06B-A6CF-4007-8B7C-87BDBF38C73D}" presName="rootComposite" presStyleCnt="0"/>
      <dgm:spPr/>
    </dgm:pt>
    <dgm:pt modelId="{D632E015-2BA3-4D81-A0DB-9C4848DE4ACD}" type="pres">
      <dgm:prSet presAssocID="{9277F06B-A6CF-4007-8B7C-87BDBF38C73D}" presName="rootText" presStyleLbl="node3" presStyleIdx="2" presStyleCnt="3" custScaleX="111367" custScaleY="1528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1CC9D24-A3BC-40B4-A65D-4BE3D4DAE37F}" type="pres">
      <dgm:prSet presAssocID="{9277F06B-A6CF-4007-8B7C-87BDBF38C73D}" presName="rootConnector" presStyleLbl="node3" presStyleIdx="2" presStyleCnt="3"/>
      <dgm:spPr/>
      <dgm:t>
        <a:bodyPr/>
        <a:lstStyle/>
        <a:p>
          <a:endParaRPr lang="cs-CZ"/>
        </a:p>
      </dgm:t>
    </dgm:pt>
    <dgm:pt modelId="{03837162-1E2A-4F9A-A9EE-3D83B71C177F}" type="pres">
      <dgm:prSet presAssocID="{9277F06B-A6CF-4007-8B7C-87BDBF38C73D}" presName="hierChild4" presStyleCnt="0"/>
      <dgm:spPr/>
    </dgm:pt>
    <dgm:pt modelId="{22149A2E-0DDC-460C-A523-AC6DEA0BCB77}" type="pres">
      <dgm:prSet presAssocID="{9277F06B-A6CF-4007-8B7C-87BDBF38C73D}" presName="hierChild5" presStyleCnt="0"/>
      <dgm:spPr/>
    </dgm:pt>
    <dgm:pt modelId="{0040C590-1394-469C-B3E4-D0024208417B}" type="pres">
      <dgm:prSet presAssocID="{0EDFB52E-49E2-4C1D-8ABC-808103864F13}" presName="hierChild5" presStyleCnt="0"/>
      <dgm:spPr/>
    </dgm:pt>
    <dgm:pt modelId="{8C11FED7-EF56-4412-B351-14117B8D54FE}" type="pres">
      <dgm:prSet presAssocID="{AB8705BD-BA78-462A-8F34-A7908E07A52F}" presName="hierChild3" presStyleCnt="0"/>
      <dgm:spPr/>
    </dgm:pt>
  </dgm:ptLst>
  <dgm:cxnLst>
    <dgm:cxn modelId="{66D9AC97-0C84-49A3-B89C-CC0232B58267}" srcId="{C3863A18-9855-4284-B43D-2728BBE62742}" destId="{7DAECA2F-3873-4289-B0AD-13784681F72B}" srcOrd="0" destOrd="0" parTransId="{3C8BD128-4BEB-4CF8-9288-C4B6641036FE}" sibTransId="{A3808E46-E4F8-4FD1-80E3-86FACCBF4931}"/>
    <dgm:cxn modelId="{A167F29D-50F1-4299-971E-5763C51F0538}" type="presOf" srcId="{5C84B040-1C32-4335-9020-4167759F39C7}" destId="{A04F7B24-02D0-4ADC-B35A-19313AD7CA50}" srcOrd="0" destOrd="0" presId="urn:microsoft.com/office/officeart/2009/3/layout/HorizontalOrganizationChart"/>
    <dgm:cxn modelId="{09A256A8-D9FC-4B38-9CB4-E6C342B81EEB}" type="presOf" srcId="{6012CEF4-F2C1-47DE-A140-E9261CE5E072}" destId="{0038431E-6C09-4CF4-BA4D-FA7782C34BBB}" srcOrd="0" destOrd="0" presId="urn:microsoft.com/office/officeart/2009/3/layout/HorizontalOrganizationChart"/>
    <dgm:cxn modelId="{5B471EFA-F87B-4EBA-8912-613D6A0D18FF}" srcId="{0EDFB52E-49E2-4C1D-8ABC-808103864F13}" destId="{9277F06B-A6CF-4007-8B7C-87BDBF38C73D}" srcOrd="0" destOrd="0" parTransId="{6012CEF4-F2C1-47DE-A140-E9261CE5E072}" sibTransId="{4154330B-8A4F-46AC-A49F-7CFEFECD67FD}"/>
    <dgm:cxn modelId="{FE0BA6EC-2394-4E0B-93C9-334EF7371400}" type="presOf" srcId="{7FBCCAA0-CCDF-4BBE-A855-096493308DF0}" destId="{8710C2E0-6E7B-46C2-B12F-C8FE71FBB7D1}" srcOrd="1" destOrd="0" presId="urn:microsoft.com/office/officeart/2009/3/layout/HorizontalOrganizationChart"/>
    <dgm:cxn modelId="{F998D758-47FB-4C08-B74C-199D07B87CB2}" type="presOf" srcId="{0EDFB52E-49E2-4C1D-8ABC-808103864F13}" destId="{197ECA73-DD4D-42E4-B2BD-C17A9F07A27C}" srcOrd="0" destOrd="0" presId="urn:microsoft.com/office/officeart/2009/3/layout/HorizontalOrganizationChart"/>
    <dgm:cxn modelId="{4FB1A681-B90A-4FAD-AA0C-FA6C37BDBFAA}" type="presOf" srcId="{C3863A18-9855-4284-B43D-2728BBE62742}" destId="{DE4E17B7-7E4F-4BA0-A63A-BC8F482BB173}" srcOrd="1" destOrd="0" presId="urn:microsoft.com/office/officeart/2009/3/layout/HorizontalOrganizationChart"/>
    <dgm:cxn modelId="{840CC611-7387-4FAC-AAF6-D574B603F8DC}" type="presOf" srcId="{0EDFB52E-49E2-4C1D-8ABC-808103864F13}" destId="{B0BD0668-3378-4A09-A481-05F132D92AD9}" srcOrd="1" destOrd="0" presId="urn:microsoft.com/office/officeart/2009/3/layout/HorizontalOrganizationChart"/>
    <dgm:cxn modelId="{120470BA-3A81-41B2-B0A1-D63B8AD21DEE}" type="presOf" srcId="{5C84B040-1C32-4335-9020-4167759F39C7}" destId="{55AA98BC-60BB-4942-B06E-A05B8B5A5241}" srcOrd="1" destOrd="0" presId="urn:microsoft.com/office/officeart/2009/3/layout/HorizontalOrganizationChart"/>
    <dgm:cxn modelId="{8F9520C9-3A01-4BD0-86F7-7CFB3FE7484A}" type="presOf" srcId="{AB8705BD-BA78-462A-8F34-A7908E07A52F}" destId="{44BDF81E-6ACC-4999-B72B-5BD463B6259C}" srcOrd="1" destOrd="0" presId="urn:microsoft.com/office/officeart/2009/3/layout/HorizontalOrganizationChart"/>
    <dgm:cxn modelId="{8BD9AE1D-C104-4451-9696-BB4F180E3BDB}" type="presOf" srcId="{7DAECA2F-3873-4289-B0AD-13784681F72B}" destId="{08B56D91-4610-42EF-967D-E48E08E0B838}" srcOrd="1" destOrd="0" presId="urn:microsoft.com/office/officeart/2009/3/layout/HorizontalOrganizationChart"/>
    <dgm:cxn modelId="{98D2BCED-52EE-4428-AC1C-66385CFF28C9}" srcId="{AB8705BD-BA78-462A-8F34-A7908E07A52F}" destId="{C3863A18-9855-4284-B43D-2728BBE62742}" srcOrd="0" destOrd="0" parTransId="{79621B49-B5BB-4831-921F-4DED47843B48}" sibTransId="{20A38285-B076-4B12-954A-D8221F00A35F}"/>
    <dgm:cxn modelId="{0383513E-3B5E-4306-9D44-E8EE4555D4E8}" srcId="{9ED21DC6-E9B5-49D8-B42C-545621E40A83}" destId="{AB8705BD-BA78-462A-8F34-A7908E07A52F}" srcOrd="0" destOrd="0" parTransId="{6AE3FA5C-637F-48FB-B19B-BDD38BB4D24E}" sibTransId="{0E81FF3F-4B61-43FC-9B5A-C3A276E89304}"/>
    <dgm:cxn modelId="{2F8034D4-B592-40D3-AA36-ED4BF4ECCB60}" type="presOf" srcId="{B7CD63BF-8CC2-4FEC-B1BA-2F01687E10E7}" destId="{F9C7921D-ACEA-4A30-A2B0-645881F2D700}" srcOrd="0" destOrd="0" presId="urn:microsoft.com/office/officeart/2009/3/layout/HorizontalOrganizationChart"/>
    <dgm:cxn modelId="{243804A3-E9B6-4196-AC36-38B11F2F834E}" type="presOf" srcId="{F309803E-BF91-4979-8D1E-06772627522B}" destId="{065AE7D1-EBAD-445B-BC74-D36D4A2F2F6D}" srcOrd="0" destOrd="0" presId="urn:microsoft.com/office/officeart/2009/3/layout/HorizontalOrganizationChart"/>
    <dgm:cxn modelId="{D674844D-9835-4A66-A6B6-EEEB476C942F}" srcId="{AB8705BD-BA78-462A-8F34-A7908E07A52F}" destId="{0EDFB52E-49E2-4C1D-8ABC-808103864F13}" srcOrd="2" destOrd="0" parTransId="{F309803E-BF91-4979-8D1E-06772627522B}" sibTransId="{9F3734EE-38E4-4927-AABE-33AEA317544B}"/>
    <dgm:cxn modelId="{D219915B-7236-461E-9A2E-98964E786BDB}" type="presOf" srcId="{9ED21DC6-E9B5-49D8-B42C-545621E40A83}" destId="{C8B62EF6-60FB-404D-98F4-1CE17806FE12}" srcOrd="0" destOrd="0" presId="urn:microsoft.com/office/officeart/2009/3/layout/HorizontalOrganizationChart"/>
    <dgm:cxn modelId="{146874AE-8211-4DA6-BEA8-A05F977A21CF}" type="presOf" srcId="{7FBCCAA0-CCDF-4BBE-A855-096493308DF0}" destId="{D8395D86-3E5D-4124-8963-012FEBFEF62C}" srcOrd="0" destOrd="0" presId="urn:microsoft.com/office/officeart/2009/3/layout/HorizontalOrganizationChart"/>
    <dgm:cxn modelId="{496B54B6-FCFB-49E9-9A17-F8846FD1F7CB}" type="presOf" srcId="{9277F06B-A6CF-4007-8B7C-87BDBF38C73D}" destId="{B1CC9D24-A3BC-40B4-A65D-4BE3D4DAE37F}" srcOrd="1" destOrd="0" presId="urn:microsoft.com/office/officeart/2009/3/layout/HorizontalOrganizationChart"/>
    <dgm:cxn modelId="{8B8A6FC2-2D80-4B74-880D-949FCDB4C1E2}" type="presOf" srcId="{AB8705BD-BA78-462A-8F34-A7908E07A52F}" destId="{8F8F2CE3-0FCB-45D7-BBCA-C0A7609AF4B3}" srcOrd="0" destOrd="0" presId="urn:microsoft.com/office/officeart/2009/3/layout/HorizontalOrganizationChart"/>
    <dgm:cxn modelId="{F8ACC2BF-8873-428E-97F5-B3E396A7D3C8}" srcId="{AB8705BD-BA78-462A-8F34-A7908E07A52F}" destId="{7FBCCAA0-CCDF-4BBE-A855-096493308DF0}" srcOrd="1" destOrd="0" parTransId="{953A34A3-9C43-4324-B6FD-60BC2879EF6C}" sibTransId="{FE9E22F4-F84A-4CD7-851C-0BE503799E21}"/>
    <dgm:cxn modelId="{1D468D42-EB37-40B0-B3EF-7AE5C6F3BB8D}" type="presOf" srcId="{953A34A3-9C43-4324-B6FD-60BC2879EF6C}" destId="{766A8074-718A-4FD6-AC2B-2FA1CD8E695A}" srcOrd="0" destOrd="0" presId="urn:microsoft.com/office/officeart/2009/3/layout/HorizontalOrganizationChart"/>
    <dgm:cxn modelId="{7F785AE5-80B3-49F1-8E21-ADD36624622A}" type="presOf" srcId="{3C8BD128-4BEB-4CF8-9288-C4B6641036FE}" destId="{9BF12C61-B622-4C49-AA6B-9A428F7D5363}" srcOrd="0" destOrd="0" presId="urn:microsoft.com/office/officeart/2009/3/layout/HorizontalOrganizationChart"/>
    <dgm:cxn modelId="{E7315C36-1EA2-40BA-B78B-B76E89F39BA2}" type="presOf" srcId="{C3863A18-9855-4284-B43D-2728BBE62742}" destId="{B5C17BAA-6E9D-4409-87CA-88F0A085D813}" srcOrd="0" destOrd="0" presId="urn:microsoft.com/office/officeart/2009/3/layout/HorizontalOrganizationChart"/>
    <dgm:cxn modelId="{6CE14F3F-D2E0-4F80-850B-7007EB099D21}" type="presOf" srcId="{7DAECA2F-3873-4289-B0AD-13784681F72B}" destId="{CCD9CE66-D084-4DC8-8F85-F04A40CDBB19}" srcOrd="0" destOrd="0" presId="urn:microsoft.com/office/officeart/2009/3/layout/HorizontalOrganizationChart"/>
    <dgm:cxn modelId="{4089DD74-2953-49EB-A2FF-3A9CDA49A383}" type="presOf" srcId="{79621B49-B5BB-4831-921F-4DED47843B48}" destId="{7478F962-0DEB-4933-BA42-A62151D7DCA8}" srcOrd="0" destOrd="0" presId="urn:microsoft.com/office/officeart/2009/3/layout/HorizontalOrganizationChart"/>
    <dgm:cxn modelId="{39FDFBC9-BCAA-4D8E-9E65-786567D61C4E}" srcId="{7FBCCAA0-CCDF-4BBE-A855-096493308DF0}" destId="{5C84B040-1C32-4335-9020-4167759F39C7}" srcOrd="0" destOrd="0" parTransId="{B7CD63BF-8CC2-4FEC-B1BA-2F01687E10E7}" sibTransId="{1B28DB07-1B2C-4254-B0A1-28E3D4DA4F91}"/>
    <dgm:cxn modelId="{2B5F0A96-7218-415F-8F04-BE2DF1D1F769}" type="presOf" srcId="{9277F06B-A6CF-4007-8B7C-87BDBF38C73D}" destId="{D632E015-2BA3-4D81-A0DB-9C4848DE4ACD}" srcOrd="0" destOrd="0" presId="urn:microsoft.com/office/officeart/2009/3/layout/HorizontalOrganizationChart"/>
    <dgm:cxn modelId="{2B25B52B-7BC2-45CA-BA0B-BD060C2C87A5}" type="presParOf" srcId="{C8B62EF6-60FB-404D-98F4-1CE17806FE12}" destId="{8304D87D-4CD3-4BB3-9F58-8492DE3CA07C}" srcOrd="0" destOrd="0" presId="urn:microsoft.com/office/officeart/2009/3/layout/HorizontalOrganizationChart"/>
    <dgm:cxn modelId="{3F8ACE3A-D27A-4CD9-BA77-5F5799DDB995}" type="presParOf" srcId="{8304D87D-4CD3-4BB3-9F58-8492DE3CA07C}" destId="{D10D287C-EAA7-4E77-83D5-F08BBCF7D91A}" srcOrd="0" destOrd="0" presId="urn:microsoft.com/office/officeart/2009/3/layout/HorizontalOrganizationChart"/>
    <dgm:cxn modelId="{F1E85AA4-95B1-43B6-9F09-092E45F46BEA}" type="presParOf" srcId="{D10D287C-EAA7-4E77-83D5-F08BBCF7D91A}" destId="{8F8F2CE3-0FCB-45D7-BBCA-C0A7609AF4B3}" srcOrd="0" destOrd="0" presId="urn:microsoft.com/office/officeart/2009/3/layout/HorizontalOrganizationChart"/>
    <dgm:cxn modelId="{2EE9C256-C483-4727-A057-DE7624353D98}" type="presParOf" srcId="{D10D287C-EAA7-4E77-83D5-F08BBCF7D91A}" destId="{44BDF81E-6ACC-4999-B72B-5BD463B6259C}" srcOrd="1" destOrd="0" presId="urn:microsoft.com/office/officeart/2009/3/layout/HorizontalOrganizationChart"/>
    <dgm:cxn modelId="{F25DEEA1-ABA7-4D89-A483-6C6E04A200F8}" type="presParOf" srcId="{8304D87D-4CD3-4BB3-9F58-8492DE3CA07C}" destId="{AFA777EF-910C-4011-8FF6-9C05DC05DEFF}" srcOrd="1" destOrd="0" presId="urn:microsoft.com/office/officeart/2009/3/layout/HorizontalOrganizationChart"/>
    <dgm:cxn modelId="{DCD3F8BA-4463-4C9D-9839-19715B0D3897}" type="presParOf" srcId="{AFA777EF-910C-4011-8FF6-9C05DC05DEFF}" destId="{7478F962-0DEB-4933-BA42-A62151D7DCA8}" srcOrd="0" destOrd="0" presId="urn:microsoft.com/office/officeart/2009/3/layout/HorizontalOrganizationChart"/>
    <dgm:cxn modelId="{2B39B0C1-A0C1-4FF0-AD4F-2179E4D456C0}" type="presParOf" srcId="{AFA777EF-910C-4011-8FF6-9C05DC05DEFF}" destId="{9D5A97D6-0901-4D51-8F03-94043BC4E5D4}" srcOrd="1" destOrd="0" presId="urn:microsoft.com/office/officeart/2009/3/layout/HorizontalOrganizationChart"/>
    <dgm:cxn modelId="{4D0E1EDC-9BF3-4976-8525-6F290B48C307}" type="presParOf" srcId="{9D5A97D6-0901-4D51-8F03-94043BC4E5D4}" destId="{588D88F9-2723-45F3-BB49-846108EEF0F5}" srcOrd="0" destOrd="0" presId="urn:microsoft.com/office/officeart/2009/3/layout/HorizontalOrganizationChart"/>
    <dgm:cxn modelId="{71018FDA-073D-4793-A903-E459FEF414B4}" type="presParOf" srcId="{588D88F9-2723-45F3-BB49-846108EEF0F5}" destId="{B5C17BAA-6E9D-4409-87CA-88F0A085D813}" srcOrd="0" destOrd="0" presId="urn:microsoft.com/office/officeart/2009/3/layout/HorizontalOrganizationChart"/>
    <dgm:cxn modelId="{878D8804-6DDC-4DDC-AC9B-D6681AEDDA9B}" type="presParOf" srcId="{588D88F9-2723-45F3-BB49-846108EEF0F5}" destId="{DE4E17B7-7E4F-4BA0-A63A-BC8F482BB173}" srcOrd="1" destOrd="0" presId="urn:microsoft.com/office/officeart/2009/3/layout/HorizontalOrganizationChart"/>
    <dgm:cxn modelId="{673BAD26-6681-4A78-AFA3-06FB6A9E1AB4}" type="presParOf" srcId="{9D5A97D6-0901-4D51-8F03-94043BC4E5D4}" destId="{0E73AA0F-E83F-4D9F-9888-DC2A863E653E}" srcOrd="1" destOrd="0" presId="urn:microsoft.com/office/officeart/2009/3/layout/HorizontalOrganizationChart"/>
    <dgm:cxn modelId="{1153A077-8FE8-4104-AF22-2B717921D8AC}" type="presParOf" srcId="{0E73AA0F-E83F-4D9F-9888-DC2A863E653E}" destId="{9BF12C61-B622-4C49-AA6B-9A428F7D5363}" srcOrd="0" destOrd="0" presId="urn:microsoft.com/office/officeart/2009/3/layout/HorizontalOrganizationChart"/>
    <dgm:cxn modelId="{E6F7FA03-376B-40E1-B613-B8F9DE5A3391}" type="presParOf" srcId="{0E73AA0F-E83F-4D9F-9888-DC2A863E653E}" destId="{EC968946-1CEF-4B59-B358-986A1BDFA4EB}" srcOrd="1" destOrd="0" presId="urn:microsoft.com/office/officeart/2009/3/layout/HorizontalOrganizationChart"/>
    <dgm:cxn modelId="{6C0CB0AB-AF6E-411F-B73F-258A7D865BE7}" type="presParOf" srcId="{EC968946-1CEF-4B59-B358-986A1BDFA4EB}" destId="{16FC03B5-DC99-44D2-846A-C27A254D7623}" srcOrd="0" destOrd="0" presId="urn:microsoft.com/office/officeart/2009/3/layout/HorizontalOrganizationChart"/>
    <dgm:cxn modelId="{C1ABD32C-99C1-43DE-AA5B-4150787BD8F4}" type="presParOf" srcId="{16FC03B5-DC99-44D2-846A-C27A254D7623}" destId="{CCD9CE66-D084-4DC8-8F85-F04A40CDBB19}" srcOrd="0" destOrd="0" presId="urn:microsoft.com/office/officeart/2009/3/layout/HorizontalOrganizationChart"/>
    <dgm:cxn modelId="{CD80190C-6445-46F1-A63A-4E934787F7F3}" type="presParOf" srcId="{16FC03B5-DC99-44D2-846A-C27A254D7623}" destId="{08B56D91-4610-42EF-967D-E48E08E0B838}" srcOrd="1" destOrd="0" presId="urn:microsoft.com/office/officeart/2009/3/layout/HorizontalOrganizationChart"/>
    <dgm:cxn modelId="{876CD384-33A3-4804-864A-175E40A58649}" type="presParOf" srcId="{EC968946-1CEF-4B59-B358-986A1BDFA4EB}" destId="{7FA613FD-BA9F-44E4-AA5A-333822AD2F08}" srcOrd="1" destOrd="0" presId="urn:microsoft.com/office/officeart/2009/3/layout/HorizontalOrganizationChart"/>
    <dgm:cxn modelId="{43E3BE1E-60D3-4A01-A5D4-DA9A93A5BCDB}" type="presParOf" srcId="{EC968946-1CEF-4B59-B358-986A1BDFA4EB}" destId="{D5864B9F-6DF4-43B9-8CF5-6F11B7FB40E2}" srcOrd="2" destOrd="0" presId="urn:microsoft.com/office/officeart/2009/3/layout/HorizontalOrganizationChart"/>
    <dgm:cxn modelId="{947BA24C-A379-45AA-AE07-1906B20326CD}" type="presParOf" srcId="{9D5A97D6-0901-4D51-8F03-94043BC4E5D4}" destId="{C4F443A5-E56B-4BE9-A2E0-B46EBA1993E1}" srcOrd="2" destOrd="0" presId="urn:microsoft.com/office/officeart/2009/3/layout/HorizontalOrganizationChart"/>
    <dgm:cxn modelId="{08E1ECAB-F2CA-4842-93A5-499F5528BC97}" type="presParOf" srcId="{AFA777EF-910C-4011-8FF6-9C05DC05DEFF}" destId="{766A8074-718A-4FD6-AC2B-2FA1CD8E695A}" srcOrd="2" destOrd="0" presId="urn:microsoft.com/office/officeart/2009/3/layout/HorizontalOrganizationChart"/>
    <dgm:cxn modelId="{CFC9129F-5A0A-4A8B-8736-2A996AC1F955}" type="presParOf" srcId="{AFA777EF-910C-4011-8FF6-9C05DC05DEFF}" destId="{E307955A-AD3D-4DA9-B86C-00C0E67C0169}" srcOrd="3" destOrd="0" presId="urn:microsoft.com/office/officeart/2009/3/layout/HorizontalOrganizationChart"/>
    <dgm:cxn modelId="{F3DC5C5A-C2F4-4E96-8FAE-2BD9C946C483}" type="presParOf" srcId="{E307955A-AD3D-4DA9-B86C-00C0E67C0169}" destId="{96AE8B8C-DC5D-458A-8B6F-D3821A5F072B}" srcOrd="0" destOrd="0" presId="urn:microsoft.com/office/officeart/2009/3/layout/HorizontalOrganizationChart"/>
    <dgm:cxn modelId="{34A14715-9749-46C4-A297-875EDA025254}" type="presParOf" srcId="{96AE8B8C-DC5D-458A-8B6F-D3821A5F072B}" destId="{D8395D86-3E5D-4124-8963-012FEBFEF62C}" srcOrd="0" destOrd="0" presId="urn:microsoft.com/office/officeart/2009/3/layout/HorizontalOrganizationChart"/>
    <dgm:cxn modelId="{2BBCB079-699A-4E7A-8E42-D9F03B8C6E8E}" type="presParOf" srcId="{96AE8B8C-DC5D-458A-8B6F-D3821A5F072B}" destId="{8710C2E0-6E7B-46C2-B12F-C8FE71FBB7D1}" srcOrd="1" destOrd="0" presId="urn:microsoft.com/office/officeart/2009/3/layout/HorizontalOrganizationChart"/>
    <dgm:cxn modelId="{7A71B137-7379-424A-8C8B-A03AD69F52A8}" type="presParOf" srcId="{E307955A-AD3D-4DA9-B86C-00C0E67C0169}" destId="{EC490D51-09B1-4AFE-A2FB-70B73E341CB0}" srcOrd="1" destOrd="0" presId="urn:microsoft.com/office/officeart/2009/3/layout/HorizontalOrganizationChart"/>
    <dgm:cxn modelId="{95BE1622-A3D6-49E9-B50A-F76A748E6EFB}" type="presParOf" srcId="{EC490D51-09B1-4AFE-A2FB-70B73E341CB0}" destId="{F9C7921D-ACEA-4A30-A2B0-645881F2D700}" srcOrd="0" destOrd="0" presId="urn:microsoft.com/office/officeart/2009/3/layout/HorizontalOrganizationChart"/>
    <dgm:cxn modelId="{79E87277-14FB-448E-AFF5-D543624E29D6}" type="presParOf" srcId="{EC490D51-09B1-4AFE-A2FB-70B73E341CB0}" destId="{497186D5-8153-4A28-B4E7-C53072BA2386}" srcOrd="1" destOrd="0" presId="urn:microsoft.com/office/officeart/2009/3/layout/HorizontalOrganizationChart"/>
    <dgm:cxn modelId="{5EC2FDCE-41A4-4882-9CA4-65F0B28A97F3}" type="presParOf" srcId="{497186D5-8153-4A28-B4E7-C53072BA2386}" destId="{E6E16472-8455-4493-AA6B-CA6E16DF2C29}" srcOrd="0" destOrd="0" presId="urn:microsoft.com/office/officeart/2009/3/layout/HorizontalOrganizationChart"/>
    <dgm:cxn modelId="{C1B95A35-E1CE-446F-AEE0-3A0BE169CCB8}" type="presParOf" srcId="{E6E16472-8455-4493-AA6B-CA6E16DF2C29}" destId="{A04F7B24-02D0-4ADC-B35A-19313AD7CA50}" srcOrd="0" destOrd="0" presId="urn:microsoft.com/office/officeart/2009/3/layout/HorizontalOrganizationChart"/>
    <dgm:cxn modelId="{4EAFB93B-6487-44C6-A6B6-D4528A738095}" type="presParOf" srcId="{E6E16472-8455-4493-AA6B-CA6E16DF2C29}" destId="{55AA98BC-60BB-4942-B06E-A05B8B5A5241}" srcOrd="1" destOrd="0" presId="urn:microsoft.com/office/officeart/2009/3/layout/HorizontalOrganizationChart"/>
    <dgm:cxn modelId="{D6FCF202-7C17-425C-B6DC-8AD17C3A8698}" type="presParOf" srcId="{497186D5-8153-4A28-B4E7-C53072BA2386}" destId="{EEC5C470-760C-4D46-9A29-F18B5A04EEB2}" srcOrd="1" destOrd="0" presId="urn:microsoft.com/office/officeart/2009/3/layout/HorizontalOrganizationChart"/>
    <dgm:cxn modelId="{21EEA083-F9D2-4140-9B0A-51FAABB886C7}" type="presParOf" srcId="{497186D5-8153-4A28-B4E7-C53072BA2386}" destId="{343997AA-312C-4C0D-96B1-1347AE8AF211}" srcOrd="2" destOrd="0" presId="urn:microsoft.com/office/officeart/2009/3/layout/HorizontalOrganizationChart"/>
    <dgm:cxn modelId="{06D8806B-DE0B-4D60-BE5A-B127E20DDAFE}" type="presParOf" srcId="{E307955A-AD3D-4DA9-B86C-00C0E67C0169}" destId="{E0FC6A3D-03A9-47BC-B194-C550E2B7228E}" srcOrd="2" destOrd="0" presId="urn:microsoft.com/office/officeart/2009/3/layout/HorizontalOrganizationChart"/>
    <dgm:cxn modelId="{22738DA4-F8CE-47EE-9B40-3D23D8D86B56}" type="presParOf" srcId="{AFA777EF-910C-4011-8FF6-9C05DC05DEFF}" destId="{065AE7D1-EBAD-445B-BC74-D36D4A2F2F6D}" srcOrd="4" destOrd="0" presId="urn:microsoft.com/office/officeart/2009/3/layout/HorizontalOrganizationChart"/>
    <dgm:cxn modelId="{108837E1-BD4A-473C-95B9-8F6F28F72BA5}" type="presParOf" srcId="{AFA777EF-910C-4011-8FF6-9C05DC05DEFF}" destId="{CC6009FC-D181-49C9-81B2-7ACF35CA7D9E}" srcOrd="5" destOrd="0" presId="urn:microsoft.com/office/officeart/2009/3/layout/HorizontalOrganizationChart"/>
    <dgm:cxn modelId="{C6CA6F9F-F992-4939-9702-E02448C2F6BB}" type="presParOf" srcId="{CC6009FC-D181-49C9-81B2-7ACF35CA7D9E}" destId="{E91BD6F7-7D1E-4421-B1D9-70B55DD35518}" srcOrd="0" destOrd="0" presId="urn:microsoft.com/office/officeart/2009/3/layout/HorizontalOrganizationChart"/>
    <dgm:cxn modelId="{41BCFF7D-CF34-4119-9C22-86F3825A2F20}" type="presParOf" srcId="{E91BD6F7-7D1E-4421-B1D9-70B55DD35518}" destId="{197ECA73-DD4D-42E4-B2BD-C17A9F07A27C}" srcOrd="0" destOrd="0" presId="urn:microsoft.com/office/officeart/2009/3/layout/HorizontalOrganizationChart"/>
    <dgm:cxn modelId="{8A1F54DE-C38C-4E1D-8E0D-9AF1EA937A75}" type="presParOf" srcId="{E91BD6F7-7D1E-4421-B1D9-70B55DD35518}" destId="{B0BD0668-3378-4A09-A481-05F132D92AD9}" srcOrd="1" destOrd="0" presId="urn:microsoft.com/office/officeart/2009/3/layout/HorizontalOrganizationChart"/>
    <dgm:cxn modelId="{4164F9B7-F3C6-48D5-AC68-075979438CA2}" type="presParOf" srcId="{CC6009FC-D181-49C9-81B2-7ACF35CA7D9E}" destId="{4A1689CE-98A2-47EE-B690-3BF1F80E251F}" srcOrd="1" destOrd="0" presId="urn:microsoft.com/office/officeart/2009/3/layout/HorizontalOrganizationChart"/>
    <dgm:cxn modelId="{060C0D35-81D0-4762-B547-AAFF275B3187}" type="presParOf" srcId="{4A1689CE-98A2-47EE-B690-3BF1F80E251F}" destId="{0038431E-6C09-4CF4-BA4D-FA7782C34BBB}" srcOrd="0" destOrd="0" presId="urn:microsoft.com/office/officeart/2009/3/layout/HorizontalOrganizationChart"/>
    <dgm:cxn modelId="{A91EFED2-5F09-42F9-A7F6-784DE295D6F5}" type="presParOf" srcId="{4A1689CE-98A2-47EE-B690-3BF1F80E251F}" destId="{E82F3743-EAF4-46B8-93DC-BA768C1EC45B}" srcOrd="1" destOrd="0" presId="urn:microsoft.com/office/officeart/2009/3/layout/HorizontalOrganizationChart"/>
    <dgm:cxn modelId="{4B45153D-0E4C-450C-B5A1-3BA3DCEAE08E}" type="presParOf" srcId="{E82F3743-EAF4-46B8-93DC-BA768C1EC45B}" destId="{2F53D0FA-65AE-4F4E-8CA5-BCE109927988}" srcOrd="0" destOrd="0" presId="urn:microsoft.com/office/officeart/2009/3/layout/HorizontalOrganizationChart"/>
    <dgm:cxn modelId="{55551CBA-703E-45F5-B5F3-3C039903B4BF}" type="presParOf" srcId="{2F53D0FA-65AE-4F4E-8CA5-BCE109927988}" destId="{D632E015-2BA3-4D81-A0DB-9C4848DE4ACD}" srcOrd="0" destOrd="0" presId="urn:microsoft.com/office/officeart/2009/3/layout/HorizontalOrganizationChart"/>
    <dgm:cxn modelId="{AB48FFB4-8EC2-4CF3-9FCF-65B8FA6DAAA4}" type="presParOf" srcId="{2F53D0FA-65AE-4F4E-8CA5-BCE109927988}" destId="{B1CC9D24-A3BC-40B4-A65D-4BE3D4DAE37F}" srcOrd="1" destOrd="0" presId="urn:microsoft.com/office/officeart/2009/3/layout/HorizontalOrganizationChart"/>
    <dgm:cxn modelId="{5D7AE327-7224-492E-A956-A0498CCA420A}" type="presParOf" srcId="{E82F3743-EAF4-46B8-93DC-BA768C1EC45B}" destId="{03837162-1E2A-4F9A-A9EE-3D83B71C177F}" srcOrd="1" destOrd="0" presId="urn:microsoft.com/office/officeart/2009/3/layout/HorizontalOrganizationChart"/>
    <dgm:cxn modelId="{A6B64E6E-7C0C-484A-BC65-AF395CBDB726}" type="presParOf" srcId="{E82F3743-EAF4-46B8-93DC-BA768C1EC45B}" destId="{22149A2E-0DDC-460C-A523-AC6DEA0BCB77}" srcOrd="2" destOrd="0" presId="urn:microsoft.com/office/officeart/2009/3/layout/HorizontalOrganizationChart"/>
    <dgm:cxn modelId="{2696B3A7-B5A7-48DC-9913-AC38704BB5A4}" type="presParOf" srcId="{CC6009FC-D181-49C9-81B2-7ACF35CA7D9E}" destId="{0040C590-1394-469C-B3E4-D0024208417B}" srcOrd="2" destOrd="0" presId="urn:microsoft.com/office/officeart/2009/3/layout/HorizontalOrganizationChart"/>
    <dgm:cxn modelId="{9C1A1D0E-D276-4916-B3E4-AF54CB2A9767}" type="presParOf" srcId="{8304D87D-4CD3-4BB3-9F58-8492DE3CA07C}" destId="{8C11FED7-EF56-4412-B351-14117B8D54F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06705-4F2D-4EAD-9ED3-BAE816277079}">
      <dsp:nvSpPr>
        <dsp:cNvPr id="0" name=""/>
        <dsp:cNvSpPr/>
      </dsp:nvSpPr>
      <dsp:spPr>
        <a:xfrm>
          <a:off x="5615301" y="2138534"/>
          <a:ext cx="499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696" y="45720"/>
              </a:lnTo>
            </a:path>
          </a:pathLst>
        </a:custGeom>
        <a:noFill/>
        <a:ln w="9525" cap="flat" cmpd="sng" algn="ctr">
          <a:solidFill>
            <a:srgbClr val="009EE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3612A9F9-AAE8-4752-ABEB-EFBB6B8741B5}">
      <dsp:nvSpPr>
        <dsp:cNvPr id="0" name=""/>
        <dsp:cNvSpPr/>
      </dsp:nvSpPr>
      <dsp:spPr>
        <a:xfrm>
          <a:off x="2514560" y="2138534"/>
          <a:ext cx="499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696" y="45720"/>
              </a:lnTo>
            </a:path>
          </a:pathLst>
        </a:custGeom>
        <a:noFill/>
        <a:ln w="9525" cap="flat" cmpd="sng" algn="ctr">
          <a:solidFill>
            <a:srgbClr val="009EE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781FBD3E-049A-4C47-B70F-A07ED74D8FAB}">
      <dsp:nvSpPr>
        <dsp:cNvPr id="0" name=""/>
        <dsp:cNvSpPr/>
      </dsp:nvSpPr>
      <dsp:spPr>
        <a:xfrm>
          <a:off x="1486" y="1581208"/>
          <a:ext cx="2513073" cy="1206091"/>
        </a:xfrm>
        <a:prstGeom prst="rect">
          <a:avLst/>
        </a:prstGeom>
        <a:solidFill>
          <a:srgbClr val="009EE0"/>
        </a:solidFill>
        <a:ln w="6350" cap="flat" cmpd="sng" algn="ctr">
          <a:solidFill>
            <a:srgbClr val="009E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DŮM SOCIÁLNÍCH SLUŽEB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42 lůžek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působnost ORP Val. Meziříčí</a:t>
          </a:r>
          <a:endParaRPr lang="cs-CZ" sz="120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86" y="1581208"/>
        <a:ext cx="2513073" cy="1206091"/>
      </dsp:txXfrm>
    </dsp:sp>
    <dsp:sp modelId="{93E644BD-A6D4-4CD6-A99F-7673ABDB8A58}">
      <dsp:nvSpPr>
        <dsp:cNvPr id="0" name=""/>
        <dsp:cNvSpPr/>
      </dsp:nvSpPr>
      <dsp:spPr>
        <a:xfrm>
          <a:off x="3014256" y="1643410"/>
          <a:ext cx="2601045" cy="1081688"/>
        </a:xfrm>
        <a:prstGeom prst="rect">
          <a:avLst/>
        </a:prstGeom>
        <a:solidFill>
          <a:srgbClr val="EE7F00"/>
        </a:solidFill>
        <a:ln w="635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Domov </a:t>
          </a:r>
          <a:br>
            <a:rPr lang="cs-CZ" sz="12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cs-CZ" sz="12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zvláštním režimem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§ 50 ZSS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sociální služba</a:t>
          </a:r>
          <a:endParaRPr lang="cs-CZ" sz="1200" b="0" i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14256" y="1643410"/>
        <a:ext cx="2601045" cy="1081688"/>
      </dsp:txXfrm>
    </dsp:sp>
    <dsp:sp modelId="{F4ABE9F7-182E-49BD-9555-7844CD231CEF}">
      <dsp:nvSpPr>
        <dsp:cNvPr id="0" name=""/>
        <dsp:cNvSpPr/>
      </dsp:nvSpPr>
      <dsp:spPr>
        <a:xfrm>
          <a:off x="6114998" y="1650813"/>
          <a:ext cx="2528739" cy="1066882"/>
        </a:xfrm>
        <a:prstGeom prst="rect">
          <a:avLst/>
        </a:prstGeom>
        <a:solidFill>
          <a:srgbClr val="E0F2FB"/>
        </a:solidFill>
        <a:ln w="25400" cap="flat" cmpd="sng" algn="ctr">
          <a:solidFill>
            <a:srgbClr val="E0F2F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Osoby nad 50 let věku, závislé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na péči, s poruchou paměti</a:t>
          </a:r>
          <a:b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 a orientace, demencí</a:t>
          </a:r>
          <a:endParaRPr lang="cs-CZ" sz="1200" b="0" kern="1200" dirty="0">
            <a:solidFill>
              <a:srgbClr val="87888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4998" y="1650813"/>
        <a:ext cx="2528739" cy="1066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8431E-6C09-4CF4-BA4D-FA7782C34BBB}">
      <dsp:nvSpPr>
        <dsp:cNvPr id="0" name=""/>
        <dsp:cNvSpPr/>
      </dsp:nvSpPr>
      <dsp:spPr>
        <a:xfrm>
          <a:off x="5602911" y="3263910"/>
          <a:ext cx="462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004" y="45720"/>
              </a:lnTo>
            </a:path>
          </a:pathLst>
        </a:custGeom>
        <a:noFill/>
        <a:ln w="9525" cap="flat" cmpd="sng" algn="ctr">
          <a:solidFill>
            <a:srgbClr val="009EE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065AE7D1-EBAD-445B-BC74-D36D4A2F2F6D}">
      <dsp:nvSpPr>
        <dsp:cNvPr id="0" name=""/>
        <dsp:cNvSpPr/>
      </dsp:nvSpPr>
      <dsp:spPr>
        <a:xfrm>
          <a:off x="2534370" y="1944216"/>
          <a:ext cx="462004" cy="1365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002" y="0"/>
              </a:lnTo>
              <a:lnTo>
                <a:pt x="231002" y="1365414"/>
              </a:lnTo>
              <a:lnTo>
                <a:pt x="462004" y="1365414"/>
              </a:lnTo>
            </a:path>
          </a:pathLst>
        </a:custGeom>
        <a:noFill/>
        <a:ln w="9525" cap="flat" cmpd="sng" algn="ctr">
          <a:solidFill>
            <a:srgbClr val="009EE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F9C7921D-ACEA-4A30-A2B0-645881F2D700}">
      <dsp:nvSpPr>
        <dsp:cNvPr id="0" name=""/>
        <dsp:cNvSpPr/>
      </dsp:nvSpPr>
      <dsp:spPr>
        <a:xfrm>
          <a:off x="5602911" y="1898495"/>
          <a:ext cx="462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004" y="45720"/>
              </a:lnTo>
            </a:path>
          </a:pathLst>
        </a:custGeom>
        <a:noFill/>
        <a:ln w="9525" cap="flat" cmpd="sng" algn="ctr">
          <a:solidFill>
            <a:srgbClr val="009EE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766A8074-718A-4FD6-AC2B-2FA1CD8E695A}">
      <dsp:nvSpPr>
        <dsp:cNvPr id="0" name=""/>
        <dsp:cNvSpPr/>
      </dsp:nvSpPr>
      <dsp:spPr>
        <a:xfrm>
          <a:off x="2534370" y="1898495"/>
          <a:ext cx="462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004" y="45720"/>
              </a:lnTo>
            </a:path>
          </a:pathLst>
        </a:custGeom>
        <a:noFill/>
        <a:ln w="9525" cap="flat" cmpd="sng" algn="ctr">
          <a:solidFill>
            <a:srgbClr val="009EE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9BF12C61-B622-4C49-AA6B-9A428F7D5363}">
      <dsp:nvSpPr>
        <dsp:cNvPr id="0" name=""/>
        <dsp:cNvSpPr/>
      </dsp:nvSpPr>
      <dsp:spPr>
        <a:xfrm>
          <a:off x="5602911" y="533081"/>
          <a:ext cx="462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004" y="45720"/>
              </a:lnTo>
            </a:path>
          </a:pathLst>
        </a:custGeom>
        <a:noFill/>
        <a:ln w="9525" cap="flat" cmpd="sng" algn="ctr">
          <a:solidFill>
            <a:srgbClr val="009EE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7478F962-0DEB-4933-BA42-A62151D7DCA8}">
      <dsp:nvSpPr>
        <dsp:cNvPr id="0" name=""/>
        <dsp:cNvSpPr/>
      </dsp:nvSpPr>
      <dsp:spPr>
        <a:xfrm>
          <a:off x="2534370" y="578801"/>
          <a:ext cx="462004" cy="1365414"/>
        </a:xfrm>
        <a:custGeom>
          <a:avLst/>
          <a:gdLst/>
          <a:ahLst/>
          <a:cxnLst/>
          <a:rect l="0" t="0" r="0" b="0"/>
          <a:pathLst>
            <a:path>
              <a:moveTo>
                <a:pt x="0" y="1365414"/>
              </a:moveTo>
              <a:lnTo>
                <a:pt x="231002" y="1365414"/>
              </a:lnTo>
              <a:lnTo>
                <a:pt x="231002" y="0"/>
              </a:lnTo>
              <a:lnTo>
                <a:pt x="462004" y="0"/>
              </a:lnTo>
            </a:path>
          </a:pathLst>
        </a:custGeom>
        <a:noFill/>
        <a:ln w="9525" cap="flat" cmpd="sng" algn="ctr">
          <a:solidFill>
            <a:srgbClr val="009EE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8F8F2CE3-0FCB-45D7-BBCA-C0A7609AF4B3}">
      <dsp:nvSpPr>
        <dsp:cNvPr id="0" name=""/>
        <dsp:cNvSpPr/>
      </dsp:nvSpPr>
      <dsp:spPr>
        <a:xfrm>
          <a:off x="3441" y="1404613"/>
          <a:ext cx="2530929" cy="1079204"/>
        </a:xfrm>
        <a:prstGeom prst="rect">
          <a:avLst/>
        </a:prstGeom>
        <a:solidFill>
          <a:srgbClr val="009EE0"/>
        </a:solidFill>
        <a:ln w="6350" cap="flat" cmpd="sng" algn="ctr">
          <a:solidFill>
            <a:srgbClr val="009E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HOSPIC CITADELA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cs-CZ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42 lůžek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krajská působnost</a:t>
          </a:r>
          <a:endParaRPr lang="cs-CZ" sz="120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41" y="1404613"/>
        <a:ext cx="2530929" cy="1079204"/>
      </dsp:txXfrm>
    </dsp:sp>
    <dsp:sp modelId="{B5C17BAA-6E9D-4409-87CA-88F0A085D813}">
      <dsp:nvSpPr>
        <dsp:cNvPr id="0" name=""/>
        <dsp:cNvSpPr/>
      </dsp:nvSpPr>
      <dsp:spPr>
        <a:xfrm>
          <a:off x="2996375" y="71876"/>
          <a:ext cx="2606536" cy="1013850"/>
        </a:xfrm>
        <a:prstGeom prst="rect">
          <a:avLst/>
        </a:prstGeom>
        <a:solidFill>
          <a:srgbClr val="005383"/>
        </a:solidFill>
        <a:ln w="6350" cap="flat" cmpd="sng" algn="ctr">
          <a:solidFill>
            <a:srgbClr val="00538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Specializovaná paliativní péče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Lůžkový hospic </a:t>
          </a:r>
          <a:br>
            <a:rPr lang="cs-CZ" sz="12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cs-CZ" sz="12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ambulance PM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nestátní zdrav. zař.</a:t>
          </a:r>
        </a:p>
      </dsp:txBody>
      <dsp:txXfrm>
        <a:off x="2996375" y="71876"/>
        <a:ext cx="2606536" cy="1013850"/>
      </dsp:txXfrm>
    </dsp:sp>
    <dsp:sp modelId="{CCD9CE66-D084-4DC8-8F85-F04A40CDBB19}">
      <dsp:nvSpPr>
        <dsp:cNvPr id="0" name=""/>
        <dsp:cNvSpPr/>
      </dsp:nvSpPr>
      <dsp:spPr>
        <a:xfrm>
          <a:off x="6064916" y="40471"/>
          <a:ext cx="2572602" cy="1076661"/>
        </a:xfrm>
        <a:prstGeom prst="rect">
          <a:avLst/>
        </a:prstGeom>
        <a:solidFill>
          <a:srgbClr val="E0F2FB"/>
        </a:solidFill>
        <a:ln w="25400" cap="flat" cmpd="sng" algn="ctr">
          <a:solidFill>
            <a:srgbClr val="E0F2F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Nevyléčitelně nemocní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Umírající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Doprovázející osoby</a:t>
          </a:r>
          <a:endParaRPr lang="cs-CZ" sz="1200" b="0" kern="1200" dirty="0">
            <a:solidFill>
              <a:srgbClr val="87888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4916" y="40471"/>
        <a:ext cx="2572602" cy="1076661"/>
      </dsp:txXfrm>
    </dsp:sp>
    <dsp:sp modelId="{D8395D86-3E5D-4124-8963-012FEBFEF62C}">
      <dsp:nvSpPr>
        <dsp:cNvPr id="0" name=""/>
        <dsp:cNvSpPr/>
      </dsp:nvSpPr>
      <dsp:spPr>
        <a:xfrm>
          <a:off x="2996375" y="1437290"/>
          <a:ext cx="2606536" cy="1013850"/>
        </a:xfrm>
        <a:prstGeom prst="rect">
          <a:avLst/>
        </a:prstGeom>
        <a:solidFill>
          <a:srgbClr val="B00060"/>
        </a:solidFill>
        <a:ln w="6350" cap="flat" cmpd="sng" algn="ctr">
          <a:solidFill>
            <a:srgbClr val="B00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Sociálně zdravotní lůžka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§ 52 ZSS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sociální služba</a:t>
          </a:r>
          <a:endParaRPr lang="cs-CZ" sz="1200" b="0" i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96375" y="1437290"/>
        <a:ext cx="2606536" cy="1013850"/>
      </dsp:txXfrm>
    </dsp:sp>
    <dsp:sp modelId="{A04F7B24-02D0-4ADC-B35A-19313AD7CA50}">
      <dsp:nvSpPr>
        <dsp:cNvPr id="0" name=""/>
        <dsp:cNvSpPr/>
      </dsp:nvSpPr>
      <dsp:spPr>
        <a:xfrm>
          <a:off x="6064916" y="1405885"/>
          <a:ext cx="2572602" cy="1076661"/>
        </a:xfrm>
        <a:prstGeom prst="rect">
          <a:avLst/>
        </a:prstGeom>
        <a:solidFill>
          <a:srgbClr val="E0F2FB"/>
        </a:solidFill>
        <a:ln w="25400" cap="flat" cmpd="sng" algn="ctr">
          <a:solidFill>
            <a:srgbClr val="E0F2F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Nemocní po ukončení nemocniční péče, kteří nemají zajištěnu domácí péči nebo pobytovou sociální službu</a:t>
          </a:r>
          <a:endParaRPr lang="cs-CZ" sz="1200" b="0" kern="1200" dirty="0">
            <a:solidFill>
              <a:srgbClr val="87888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4916" y="1405885"/>
        <a:ext cx="2572602" cy="1076661"/>
      </dsp:txXfrm>
    </dsp:sp>
    <dsp:sp modelId="{197ECA73-DD4D-42E4-B2BD-C17A9F07A27C}">
      <dsp:nvSpPr>
        <dsp:cNvPr id="0" name=""/>
        <dsp:cNvSpPr/>
      </dsp:nvSpPr>
      <dsp:spPr>
        <a:xfrm>
          <a:off x="2996375" y="2802705"/>
          <a:ext cx="2606536" cy="1013850"/>
        </a:xfrm>
        <a:prstGeom prst="rect">
          <a:avLst/>
        </a:prstGeom>
        <a:solidFill>
          <a:srgbClr val="A5C400"/>
        </a:solidFill>
        <a:ln w="6350" cap="flat" cmpd="sng" algn="ctr">
          <a:solidFill>
            <a:srgbClr val="A5C4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Odlehčovací služby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§ 44 ZSS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sociální služba</a:t>
          </a:r>
          <a:endParaRPr lang="cs-CZ" sz="1200" b="0" i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96375" y="2802705"/>
        <a:ext cx="2606536" cy="1013850"/>
      </dsp:txXfrm>
    </dsp:sp>
    <dsp:sp modelId="{D632E015-2BA3-4D81-A0DB-9C4848DE4ACD}">
      <dsp:nvSpPr>
        <dsp:cNvPr id="0" name=""/>
        <dsp:cNvSpPr/>
      </dsp:nvSpPr>
      <dsp:spPr>
        <a:xfrm>
          <a:off x="6064916" y="2771299"/>
          <a:ext cx="2572602" cy="1076661"/>
        </a:xfrm>
        <a:prstGeom prst="rect">
          <a:avLst/>
        </a:prstGeom>
        <a:solidFill>
          <a:srgbClr val="E0F2FB"/>
        </a:solidFill>
        <a:ln w="25400" cap="flat" cmpd="sng" algn="ctr">
          <a:solidFill>
            <a:srgbClr val="E0F2F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Osoby závislé na péči  druhé osoby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Pečující, kteří potřebují odpočinek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rPr>
            <a:t>na dobu určitou</a:t>
          </a:r>
          <a:endParaRPr lang="cs-CZ" sz="1200" b="0" kern="1200" dirty="0">
            <a:solidFill>
              <a:srgbClr val="87888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4916" y="2771299"/>
        <a:ext cx="2572602" cy="1076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7C64-3145-4B8D-A5FC-032105B54543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9871-9BA9-475F-A18E-26A25ACF40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023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2A37-24C0-424D-9EC5-41DF2C010896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E2C11-6EC8-439A-8D44-1E65CC3EF7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711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38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8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55F5-92FD-4E66-8E91-599B7DD96A5F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257A-2FD8-4FFE-96ED-D11CD9153EB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39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D697-960C-46BB-B4C3-4AE73B50686C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6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766-EED6-4FD6-AD4B-E46D43D211CC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D7F7-4FA9-4E24-855D-278F948CE81D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BAA3-5751-45FF-BD91-C3F506D5D914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C8CF-B3B6-4A98-9642-31B08718ACAE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053-C87C-471B-B37C-9C8175D045C0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8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943-B31D-4E19-9164-23D4773F6B2B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97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813-3AB9-461C-ABF4-CE68F07ABA61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0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D9A-EF31-469E-BA82-FEB23BB88F12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2D4B-5C2E-4C54-A952-518E085C05D7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86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C5BB-DD4E-4C02-BA1B-50B69D48B1E6}" type="datetime1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670D-B8BB-4B69-9C1D-032C189894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69119" cy="522920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F0"/>
              </a:solidFill>
            </a:endParaRPr>
          </a:p>
        </p:txBody>
      </p:sp>
      <p:pic>
        <p:nvPicPr>
          <p:cNvPr id="6" name="Picture 3" descr="X:\0 2 - S E R V I S\G R A F I K A\_D I A K O N I E   C O R P O R A T E\AAA_ZÁSADNÍ\Diakonie_logo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95" y="5715530"/>
            <a:ext cx="2512410" cy="5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552497"/>
            <a:ext cx="837804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Diakonie ČCE – hospic CITADELA</a:t>
            </a:r>
          </a:p>
          <a:p>
            <a:pPr algn="ctr"/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let zkušeností s paliativní péčí </a:t>
            </a:r>
          </a:p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hospici CITADELA</a:t>
            </a:r>
          </a:p>
          <a:p>
            <a:pPr algn="ctr"/>
            <a:endParaRPr lang="cs-CZ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</a:t>
            </a:r>
          </a:p>
          <a:p>
            <a:pPr algn="ctr"/>
            <a:endParaRPr lang="cs-CZ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PALIATIVNÍ PÉČE U PACIETŮ S DEMENCÍ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15. 11. 2018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275954999"/>
              </p:ext>
            </p:extLst>
          </p:nvPr>
        </p:nvGraphicFramePr>
        <p:xfrm>
          <a:off x="251520" y="887499"/>
          <a:ext cx="50405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endParaRPr lang="cs-CZ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V. – vývoj v délce hospitalizace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357982653"/>
              </p:ext>
            </p:extLst>
          </p:nvPr>
        </p:nvGraphicFramePr>
        <p:xfrm>
          <a:off x="4788024" y="836712"/>
          <a:ext cx="40324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1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VI. – domov se zvláštním režimem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4446751"/>
              </p:ext>
            </p:extLst>
          </p:nvPr>
        </p:nvGraphicFramePr>
        <p:xfrm>
          <a:off x="179512" y="980728"/>
          <a:ext cx="457091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2511883"/>
              </p:ext>
            </p:extLst>
          </p:nvPr>
        </p:nvGraphicFramePr>
        <p:xfrm>
          <a:off x="4427984" y="980728"/>
          <a:ext cx="43924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41376"/>
            <a:ext cx="8208912" cy="5067944"/>
          </a:xfrm>
        </p:spPr>
        <p:txBody>
          <a:bodyPr>
            <a:normAutofit/>
          </a:bodyPr>
          <a:lstStyle/>
          <a:p>
            <a:pPr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Legislativní zakotvení hospice v zákoně o zdravotních službách </a:t>
            </a:r>
          </a:p>
          <a:p>
            <a:pPr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Zájem o paliativní péči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specializovaná paliativní péče v hospici se stala běžnou součástí zdravotní péče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každoroční nárůst pacientů</a:t>
            </a:r>
          </a:p>
          <a:p>
            <a:pPr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Krátká doba hospitalizace – více než 40% pacientů méně než 10 dní</a:t>
            </a:r>
          </a:p>
          <a:p>
            <a:pPr lvl="1" algn="just">
              <a:buFont typeface="Arial" panose="020B0604020202020204" pitchFamily="34" charset="0"/>
              <a:buChar char="‒"/>
            </a:pPr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pozdní přijetí pro zajištění komplexní paliativní péče</a:t>
            </a:r>
          </a:p>
          <a:p>
            <a:pPr lvl="1" algn="just">
              <a:buFont typeface="Arial" panose="020B0604020202020204" pitchFamily="34" charset="0"/>
              <a:buChar char="‒"/>
            </a:pPr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náročnost pro personál – vč. administrativní náročnosti</a:t>
            </a:r>
          </a:p>
          <a:p>
            <a:pPr lvl="1" algn="just">
              <a:buFont typeface="Arial" panose="020B0604020202020204" pitchFamily="34" charset="0"/>
              <a:buChar char="‒"/>
            </a:pPr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problémy v oblasti komunikace a psychosociální podpory osob blízkých</a:t>
            </a:r>
          </a:p>
          <a:p>
            <a:pPr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se zdravotnickými zařízeními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potřeba opakované edukace o charakteru a významu paliativní péče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dobrá praxe – spolupráce s paliativním týmem nemocnice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domácími hospici</a:t>
            </a:r>
          </a:p>
          <a:p>
            <a:pPr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zajištění paliativní péče v lůžkovém hospici</a:t>
            </a:r>
          </a:p>
          <a:p>
            <a:pPr lvl="1" algn="just">
              <a:buFont typeface="Arial" panose="020B0604020202020204" pitchFamily="34" charset="0"/>
              <a:buChar char="‒"/>
            </a:pPr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složka je hrazena z veřejného zdravotního pojištění</a:t>
            </a:r>
          </a:p>
          <a:p>
            <a:pPr lvl="1" algn="just">
              <a:buFont typeface="Arial" panose="020B0604020202020204" pitchFamily="34" charset="0"/>
              <a:buChar char="‒"/>
            </a:pPr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platby za lůžkoden ze strany ZP nepokrývají skutečné náklady – stále musíme shánět dárce a donátory</a:t>
            </a:r>
          </a:p>
          <a:p>
            <a:pPr lvl="1" algn="just">
              <a:buFont typeface="Arial" panose="020B0604020202020204" pitchFamily="34" charset="0"/>
              <a:buChar char="‒"/>
            </a:pPr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nedořešena zůstává úhrada sociální složky péče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60157" cy="908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Aktuální otázky – hospic CITADELA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373616" cy="5001419"/>
          </a:xfrm>
        </p:spPr>
        <p:txBody>
          <a:bodyPr>
            <a:normAutofit/>
          </a:bodyPr>
          <a:lstStyle/>
          <a:p>
            <a:pPr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Problematika z pohledu klientů</a:t>
            </a:r>
            <a:endParaRPr lang="cs-CZ" sz="8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klienti ve vysokém stupni závislosti na péči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fáze demence a ne/schopnost rozhodovat</a:t>
            </a:r>
          </a:p>
          <a:p>
            <a:pPr lvl="1" algn="just"/>
            <a:r>
              <a:rPr lang="cs-CZ" sz="1600" dirty="0" err="1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polymorbidita</a:t>
            </a:r>
            <a:endParaRPr lang="cs-CZ" sz="16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omezení způsobilosti k právním úkonům –  otázka informovaného souhlasu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rodinou a opatrovníky</a:t>
            </a:r>
          </a:p>
          <a:p>
            <a:pPr marL="457200" lvl="1" indent="0" algn="just">
              <a:buNone/>
            </a:pPr>
            <a:endParaRPr lang="cs-CZ" sz="16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Problematika z pohledu poskytované zdravotní péče v sociálních službách</a:t>
            </a:r>
            <a:endParaRPr lang="cs-CZ" sz="8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pobytových zařízeních poskytována ošetřovatelská péče (sestry)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 externista – nejčastěji praktický lékař , psychiatr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našem domově - výjimka –  vlastní lékař poskytující zvláštní ambulantní péči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praxe – při zhoršení zdravotního stavu – hospitalizace</a:t>
            </a:r>
          </a:p>
          <a:p>
            <a:pPr marL="457200" lvl="1" indent="0" algn="just">
              <a:buNone/>
            </a:pPr>
            <a:endParaRPr lang="cs-CZ" sz="1600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otázka či dilema, kterým se zabýváme </a:t>
            </a:r>
          </a:p>
          <a:p>
            <a:pPr lvl="1" algn="just"/>
            <a:r>
              <a:rPr lang="cs-CZ" sz="16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zajistit důstojné umírání a smrt v pobytové sociální službě, která nahrazuje domácí prostředí - při dodržení všech aspektů – zdravotních, právních a etických 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268760"/>
          </a:xfrm>
          <a:solidFill>
            <a:srgbClr val="00B0F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otázky </a:t>
            </a:r>
            <a:b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paliativní péče v sociálních službách (DZR)</a:t>
            </a:r>
            <a:endParaRPr lang="cs-CZ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99592" y="1988840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1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cs-CZ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defRPr/>
            </a:pPr>
            <a:r>
              <a:rPr lang="cs-CZ" sz="2400" i="1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„Ideálem je, </a:t>
            </a:r>
            <a:r>
              <a:rPr lang="cs-CZ" sz="2400" i="1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cs-CZ" sz="2400" i="1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člověk umíral usmířen, </a:t>
            </a:r>
            <a:r>
              <a:rPr lang="cs-CZ" sz="2400" i="1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</a:t>
            </a:r>
            <a:r>
              <a:rPr lang="cs-CZ" sz="2400" i="1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bolesti fyzické, psychické, sociální </a:t>
            </a:r>
            <a:r>
              <a:rPr lang="cs-CZ" sz="2400" i="1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i="1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duchovní </a:t>
            </a:r>
            <a:r>
              <a:rPr lang="cs-CZ" sz="2400" i="1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i="1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vděčností za život, </a:t>
            </a:r>
            <a:r>
              <a:rPr lang="cs-CZ" sz="2400" i="1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 </a:t>
            </a:r>
            <a:r>
              <a:rPr lang="cs-CZ" sz="2400" i="1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 byl dán.“</a:t>
            </a:r>
          </a:p>
          <a:p>
            <a:pPr>
              <a:defRPr/>
            </a:pPr>
            <a:endParaRPr lang="cs-CZ" sz="2400" i="1" dirty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sz="2400" i="1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Jaro Křivohlavý</a:t>
            </a:r>
            <a:endParaRPr lang="cs-CZ" sz="2400" b="1" i="1" dirty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-15608" y="0"/>
            <a:ext cx="9159608" cy="908720"/>
          </a:xfrm>
          <a:solidFill>
            <a:srgbClr val="00B0F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Motto 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0" t="72" r="9959" b="-72"/>
          <a:stretch/>
        </p:blipFill>
        <p:spPr bwMode="auto">
          <a:xfrm>
            <a:off x="-807720" y="-35913"/>
            <a:ext cx="10119359" cy="68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41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95636" y="1596186"/>
            <a:ext cx="66247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  <a:p>
            <a:pPr algn="ctr"/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Květoslava </a:t>
            </a:r>
            <a:r>
              <a:rPr lang="cs-CZ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Othová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www.citadela.</a:t>
            </a:r>
            <a:r>
              <a:rPr lang="cs-CZ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zivatel\Documents\logo Diakonie\znak modr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1656184" cy="1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Spolecne\1 FOTOGRAFIE\2018\Výběr prezentace konference\DSC_05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/>
          <a:stretch/>
        </p:blipFill>
        <p:spPr bwMode="auto">
          <a:xfrm>
            <a:off x="0" y="836712"/>
            <a:ext cx="9144000" cy="62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Diakonie </a:t>
            </a:r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ČCE – hospic CITADELA</a:t>
            </a:r>
            <a:b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00B0F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Diakonie ČCE – hospic CITADELA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 algn="just">
              <a:buNone/>
            </a:pPr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2001 -</a:t>
            </a:r>
            <a:r>
              <a:rPr lang="cs-CZ" sz="1400" b="1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položení základního kamene hospice CITADELA</a:t>
            </a:r>
          </a:p>
          <a:p>
            <a:pPr marL="400050" lvl="1" indent="0" algn="just">
              <a:buNone/>
            </a:pPr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2003 - výstavba hospice s 28 lůžky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stavby - 68 milionů Kč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podpora MZČR, obce, církve, dárci domácí i zahraniční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pořadí 7. kamenný hospic v ČR</a:t>
            </a:r>
          </a:p>
          <a:p>
            <a:pPr marL="400050" lvl="1" indent="0" algn="just">
              <a:buNone/>
            </a:pPr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2004 - zahájení provozu hospice CITADELA</a:t>
            </a:r>
          </a:p>
          <a:p>
            <a:pPr marL="1252538" lvl="2" indent="-452438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nestátní zdravotnické zařízení s paliativními lůžky a lůžky odlehčovací služby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celkový počet lůžek 36</a:t>
            </a:r>
          </a:p>
          <a:p>
            <a:pPr marL="400050" lvl="1" indent="0" algn="just">
              <a:buNone/>
            </a:pPr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2007 - rozšíření pobytových sociálních služeb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sociálně zdravotní lůžka - budova bývalé LDN - 42 lůžek</a:t>
            </a:r>
          </a:p>
          <a:p>
            <a:pPr marL="400050" lvl="1" indent="0" algn="just">
              <a:buNone/>
            </a:pPr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2012 - transformace pobytových sociálních služeb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 sociálně zdravotních lůžek - důvod - finanční udržitelnost  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domov se zvláštním režimem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domov pro seniory</a:t>
            </a:r>
          </a:p>
          <a:p>
            <a:pPr marL="400050" lvl="1" indent="0" algn="just">
              <a:buNone/>
            </a:pPr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2015 - registrace 6 sociálně zdravotních lůžek 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prozatím se nepodařilo zařadit do sítě sociálních služeb ZK</a:t>
            </a:r>
          </a:p>
          <a:p>
            <a:pPr marL="400050" lvl="1" indent="0" algn="just">
              <a:buNone/>
            </a:pPr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zřízení ambulance paliativní medicíny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snaha o podporu domácí hospicové péče</a:t>
            </a:r>
          </a:p>
          <a:p>
            <a:pPr marL="400050" lvl="1" indent="0" algn="just">
              <a:buNone/>
            </a:pPr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Hospic a DZR jako školící středisko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pracoviště odborné praxe - obory všeobecná sestra, sociální pracovník</a:t>
            </a:r>
          </a:p>
          <a:p>
            <a:pPr marL="1257300" lvl="2" indent="-457200" algn="just"/>
            <a:r>
              <a:rPr lang="cs-CZ" sz="1400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odborné stáže - studenti medicíny, pracovníci v sociálních službách, lékaři pro obor PP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00B0F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poskytovaných služeb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2" y="1196752"/>
            <a:ext cx="2033736" cy="1371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" y="3861048"/>
            <a:ext cx="2011893" cy="1433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16119840"/>
              </p:ext>
            </p:extLst>
          </p:nvPr>
        </p:nvGraphicFramePr>
        <p:xfrm>
          <a:off x="179512" y="3645024"/>
          <a:ext cx="8645224" cy="436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1198267"/>
              </p:ext>
            </p:extLst>
          </p:nvPr>
        </p:nvGraphicFramePr>
        <p:xfrm>
          <a:off x="179512" y="1124744"/>
          <a:ext cx="86409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321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55679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Hospic CITADELA je nestátní zdravotnické </a:t>
            </a: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poskytuje specializovanou </a:t>
            </a: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paliativní </a:t>
            </a: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péči hospicového typu. </a:t>
            </a:r>
            <a:endParaRPr lang="cs-CZ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Posláním hospice </a:t>
            </a: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umožnit důstojné umírání lidem </a:t>
            </a: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pokročilém stadiu </a:t>
            </a: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nevyléčitelného onemocnění. </a:t>
            </a:r>
            <a:endParaRPr lang="cs-CZ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</a:t>
            </a: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určena nemocným a umírajícím, u kterých již není možná léčba nemoci, která by vedla </a:t>
            </a: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uzdravení, </a:t>
            </a: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je možné mírnit důsledky onemocnění.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Usilujeme </a:t>
            </a: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tišení bolesti fyzické, duchovní, psychické a sociální. </a:t>
            </a:r>
            <a:endParaRPr lang="cs-CZ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878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Nabízíme </a:t>
            </a: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službu doprovázení umírajícím a jejich blízkým tak, aby </a:t>
            </a: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nikdo</a:t>
            </a:r>
            <a:b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posledních chvílích života nezůstal sám</a:t>
            </a:r>
            <a:r>
              <a:rPr lang="cs-CZ" dirty="0" smtClean="0">
                <a:solidFill>
                  <a:srgbClr val="878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-15608" y="0"/>
            <a:ext cx="9196120" cy="908720"/>
          </a:xfrm>
          <a:solidFill>
            <a:srgbClr val="00B0F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hospic CITADELA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X:\0 2 - S E R V I S\G R A F I K A\_D I A K O N I E   C O R P O R A T E\AAA_ZÁSADNÍ\Diakonie_kriz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07306"/>
            <a:ext cx="377850" cy="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Statistika I.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839064197"/>
              </p:ext>
            </p:extLst>
          </p:nvPr>
        </p:nvGraphicFramePr>
        <p:xfrm>
          <a:off x="251520" y="980728"/>
          <a:ext cx="858676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98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703017541"/>
              </p:ext>
            </p:extLst>
          </p:nvPr>
        </p:nvGraphicFramePr>
        <p:xfrm>
          <a:off x="179512" y="1124744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-3531" y="0"/>
            <a:ext cx="9144000" cy="908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II.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-15608" y="0"/>
            <a:ext cx="9196120" cy="908720"/>
          </a:xfrm>
          <a:solidFill>
            <a:srgbClr val="00B0F0"/>
          </a:solidFill>
          <a:ln>
            <a:noFill/>
          </a:ln>
        </p:spPr>
        <p:txBody>
          <a:bodyPr>
            <a:noAutofit/>
          </a:bodyPr>
          <a:lstStyle/>
          <a:p>
            <a:pPr lvl="0"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III.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96790235"/>
              </p:ext>
            </p:extLst>
          </p:nvPr>
        </p:nvGraphicFramePr>
        <p:xfrm>
          <a:off x="683568" y="1052736"/>
          <a:ext cx="80648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626379281"/>
              </p:ext>
            </p:extLst>
          </p:nvPr>
        </p:nvGraphicFramePr>
        <p:xfrm>
          <a:off x="611560" y="1124744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-15608" y="0"/>
            <a:ext cx="9159608" cy="908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IV.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_DIA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730</Words>
  <Application>Microsoft Office PowerPoint</Application>
  <PresentationFormat>Předvádění na obrazovce (4:3)</PresentationFormat>
  <Paragraphs>170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2014_DIA_PPT_sablona</vt:lpstr>
      <vt:lpstr>Prezentace aplikace PowerPoint</vt:lpstr>
      <vt:lpstr> Diakonie ČCE – hospic CITADELA </vt:lpstr>
      <vt:lpstr>Historie Diakonie ČCE – hospic CITADELA</vt:lpstr>
      <vt:lpstr>Přehled poskytovaných služeb</vt:lpstr>
      <vt:lpstr>Co je hospic CITADELA</vt:lpstr>
      <vt:lpstr>Prezentace aplikace PowerPoint</vt:lpstr>
      <vt:lpstr>Prezentace aplikace PowerPoint</vt:lpstr>
      <vt:lpstr>Statistika III.</vt:lpstr>
      <vt:lpstr>Prezentace aplikace PowerPoint</vt:lpstr>
      <vt:lpstr>Prezentace aplikace PowerPoint</vt:lpstr>
      <vt:lpstr>Statistika VI. – domov se zvláštním režimem</vt:lpstr>
      <vt:lpstr>Prezentace aplikace PowerPoint</vt:lpstr>
      <vt:lpstr>Aktuální otázky   paliativní péče v sociálních službách (DZR)</vt:lpstr>
      <vt:lpstr>Motto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Zuzana Venturová</cp:lastModifiedBy>
  <cp:revision>283</cp:revision>
  <cp:lastPrinted>2016-09-01T06:31:00Z</cp:lastPrinted>
  <dcterms:created xsi:type="dcterms:W3CDTF">2015-09-21T09:28:05Z</dcterms:created>
  <dcterms:modified xsi:type="dcterms:W3CDTF">2018-11-13T13:39:01Z</dcterms:modified>
</cp:coreProperties>
</file>