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90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5" r:id="rId12"/>
    <p:sldId id="285" r:id="rId13"/>
    <p:sldId id="269" r:id="rId14"/>
    <p:sldId id="300" r:id="rId15"/>
    <p:sldId id="270" r:id="rId16"/>
    <p:sldId id="271" r:id="rId17"/>
    <p:sldId id="272" r:id="rId18"/>
    <p:sldId id="274" r:id="rId19"/>
    <p:sldId id="275" r:id="rId20"/>
    <p:sldId id="292" r:id="rId21"/>
    <p:sldId id="293" r:id="rId22"/>
    <p:sldId id="294" r:id="rId23"/>
    <p:sldId id="295" r:id="rId24"/>
    <p:sldId id="296" r:id="rId25"/>
    <p:sldId id="298" r:id="rId26"/>
    <p:sldId id="286" r:id="rId27"/>
    <p:sldId id="287" r:id="rId28"/>
    <p:sldId id="29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7FD463CB-5966-462B-A361-2BE158330D70}">
          <p14:sldIdLst/>
        </p14:section>
        <p14:section name="Oddíl bez názvu" id="{609D5561-59F4-4975-B265-22D90D3BF891}">
          <p14:sldIdLst>
            <p14:sldId id="256"/>
            <p14:sldId id="290"/>
          </p14:sldIdLst>
        </p14:section>
        <p14:section name="Oddíl bez názvu" id="{3C9405B5-3DA9-44DA-A09E-4D7A9EB98CF1}">
          <p14:sldIdLst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  <p14:sldId id="265"/>
            <p14:sldId id="285"/>
            <p14:sldId id="269"/>
            <p14:sldId id="300"/>
            <p14:sldId id="270"/>
            <p14:sldId id="271"/>
            <p14:sldId id="272"/>
            <p14:sldId id="274"/>
            <p14:sldId id="275"/>
            <p14:sldId id="292"/>
            <p14:sldId id="293"/>
            <p14:sldId id="294"/>
            <p14:sldId id="295"/>
            <p14:sldId id="296"/>
            <p14:sldId id="298"/>
            <p14:sldId id="286"/>
            <p14:sldId id="287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52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50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27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7037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214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1980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901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6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01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1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62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4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51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24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24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29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D20F1-29A7-4D17-A890-68F44EB86BAB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3808A3-C894-439E-BD6A-196325697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96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Dříve vyslovená přání</a:t>
            </a:r>
            <a:br>
              <a:rPr lang="cs-CZ" dirty="0"/>
            </a:br>
            <a:endParaRPr lang="cs-CZ" sz="49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Mgr. Jana Hrušková</a:t>
            </a:r>
          </a:p>
          <a:p>
            <a:r>
              <a:rPr lang="cs-CZ" dirty="0"/>
              <a:t>janakunst@seznam.cz</a:t>
            </a:r>
          </a:p>
        </p:txBody>
      </p:sp>
    </p:spTree>
    <p:extLst>
      <p:ext uri="{BB962C8B-B14F-4D97-AF65-F5344CB8AC3E}">
        <p14:creationId xmlns:p14="http://schemas.microsoft.com/office/powerpoint/2010/main" val="250981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285" y="870651"/>
            <a:ext cx="6990906" cy="524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051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Povinnosti zdravotnických pracovníků – respekt k dříve vyslovenému přání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45129"/>
            <a:ext cx="8596668" cy="41962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Nález </a:t>
            </a:r>
            <a:r>
              <a:rPr lang="cs-CZ" sz="2400" dirty="0" err="1"/>
              <a:t>sp</a:t>
            </a:r>
            <a:r>
              <a:rPr lang="cs-CZ" sz="2400" dirty="0"/>
              <a:t>. zn. I. ÚS 2078/16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Každý je strůjcem svého štěstí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Právo pacienta nebýt léčen převažuje nad povinností zdravotníka léčit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Lze přesvědčovat, nelze nutit</a:t>
            </a:r>
          </a:p>
        </p:txBody>
      </p:sp>
    </p:spTree>
    <p:extLst>
      <p:ext uri="{BB962C8B-B14F-4D97-AF65-F5344CB8AC3E}">
        <p14:creationId xmlns:p14="http://schemas.microsoft.com/office/powerpoint/2010/main" val="367632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zdravotnických pracovníků – respekt k dříve vyslovenému přání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Názor vyjádřený v </a:t>
            </a:r>
            <a:r>
              <a:rPr lang="cs-CZ" b="1" dirty="0"/>
              <a:t>platném</a:t>
            </a:r>
            <a:r>
              <a:rPr lang="cs-CZ" dirty="0"/>
              <a:t> dříve vysloveném přání má přednost před tím, co by považovali za vhodné ostatní, například osoby blízké, zdravotníci.</a:t>
            </a:r>
          </a:p>
          <a:p>
            <a:pPr lvl="1"/>
            <a:r>
              <a:rPr lang="cs-CZ" dirty="0"/>
              <a:t>Nemůže být zabráněno realizaci pacientova rozhodnutí, které bylo učiněno na základě svobodné a vážné vůle zletilé svéprávné osoby, pouze z toho důvodu, že toto rozhodnutí danou osobu poškozuje.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408814" y="4334920"/>
            <a:ext cx="2961167" cy="871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Právo na sebeurčení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41408" y="4338337"/>
            <a:ext cx="2961167" cy="871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Autonomie vůle</a:t>
            </a:r>
          </a:p>
        </p:txBody>
      </p:sp>
    </p:spTree>
    <p:extLst>
      <p:ext uri="{BB962C8B-B14F-4D97-AF65-F5344CB8AC3E}">
        <p14:creationId xmlns:p14="http://schemas.microsoft.com/office/powerpoint/2010/main" val="2192665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zdravotnických pracovníků – kdy přání nerespektovat?</a:t>
            </a:r>
          </a:p>
        </p:txBody>
      </p:sp>
      <p:sp>
        <p:nvSpPr>
          <p:cNvPr id="4" name="Obdélník 3"/>
          <p:cNvSpPr/>
          <p:nvPr/>
        </p:nvSpPr>
        <p:spPr>
          <a:xfrm>
            <a:off x="749591" y="2401579"/>
            <a:ext cx="3631905" cy="419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Nemusí </a:t>
            </a:r>
          </a:p>
        </p:txBody>
      </p:sp>
      <p:sp>
        <p:nvSpPr>
          <p:cNvPr id="5" name="Obdélník 4"/>
          <p:cNvSpPr/>
          <p:nvPr/>
        </p:nvSpPr>
        <p:spPr>
          <a:xfrm>
            <a:off x="954712" y="2821565"/>
            <a:ext cx="3221665" cy="4199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Dlouhá doba</a:t>
            </a:r>
          </a:p>
        </p:txBody>
      </p:sp>
      <p:sp>
        <p:nvSpPr>
          <p:cNvPr id="6" name="Obdélník 5"/>
          <p:cNvSpPr/>
          <p:nvPr/>
        </p:nvSpPr>
        <p:spPr>
          <a:xfrm>
            <a:off x="954712" y="3241551"/>
            <a:ext cx="3221665" cy="4199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Technický vývoj</a:t>
            </a:r>
          </a:p>
        </p:txBody>
      </p:sp>
      <p:sp>
        <p:nvSpPr>
          <p:cNvPr id="7" name="Obdélník 6"/>
          <p:cNvSpPr/>
          <p:nvPr/>
        </p:nvSpPr>
        <p:spPr>
          <a:xfrm>
            <a:off x="954712" y="3661537"/>
            <a:ext cx="3221665" cy="4199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Předpoklad pacientova souhlasu</a:t>
            </a:r>
          </a:p>
        </p:txBody>
      </p:sp>
      <p:sp>
        <p:nvSpPr>
          <p:cNvPr id="8" name="Obdélník 7"/>
          <p:cNvSpPr/>
          <p:nvPr/>
        </p:nvSpPr>
        <p:spPr>
          <a:xfrm>
            <a:off x="954712" y="4081523"/>
            <a:ext cx="3221665" cy="4199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Odborná otázka – ošetřující lékař</a:t>
            </a:r>
          </a:p>
        </p:txBody>
      </p:sp>
      <p:sp>
        <p:nvSpPr>
          <p:cNvPr id="9" name="Obdélník 8"/>
          <p:cNvSpPr/>
          <p:nvPr/>
        </p:nvSpPr>
        <p:spPr>
          <a:xfrm>
            <a:off x="5402223" y="2401579"/>
            <a:ext cx="3631905" cy="419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Nesmí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607344" y="2821565"/>
            <a:ext cx="3221665" cy="4199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Aktivní způsobení smrti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607344" y="3241551"/>
            <a:ext cx="3221665" cy="4199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Ohrožení jiné osoby</a:t>
            </a:r>
          </a:p>
        </p:txBody>
      </p:sp>
    </p:spTree>
    <p:extLst>
      <p:ext uri="{BB962C8B-B14F-4D97-AF65-F5344CB8AC3E}">
        <p14:creationId xmlns:p14="http://schemas.microsoft.com/office/powerpoint/2010/main" val="1675453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vyslovené přání a odpojení od přístrojů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476274"/>
            <a:ext cx="8596668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Dříve vyslovené přání – limit § 36 odst. 5 ZZS – aktivní způsobení smrti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Lze nepřipojit, nelze odpojit</a:t>
            </a:r>
          </a:p>
          <a:p>
            <a:pPr>
              <a:lnSpc>
                <a:spcPct val="150000"/>
              </a:lnSpc>
            </a:pPr>
            <a:r>
              <a:rPr lang="cs-CZ" dirty="0"/>
              <a:t>Marná léčba – rozhodnutí lékaře např. terminální </a:t>
            </a:r>
            <a:r>
              <a:rPr lang="cs-CZ" dirty="0" err="1"/>
              <a:t>extubace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Eutanázie x ukončení léčby s úmyslem nechat nemoc přirozeně postupovat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245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ýsledek obrázku pro scales ico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0244" y="333476"/>
            <a:ext cx="5062993" cy="506299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9698" y="609600"/>
            <a:ext cx="3984303" cy="1320800"/>
          </a:xfr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dirty="0"/>
              <a:t>Respekt k dříve vyslovenému přání - Odpovědnost zdravotnických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5527" y="1901512"/>
            <a:ext cx="4336185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Právní povinnost</a:t>
            </a:r>
          </a:p>
          <a:p>
            <a:pPr>
              <a:lnSpc>
                <a:spcPct val="150000"/>
              </a:lnSpc>
            </a:pPr>
            <a:r>
              <a:rPr lang="cs-CZ" dirty="0"/>
              <a:t>Protiprávní postup - není respektováno přání bez dostatečného důvodu</a:t>
            </a:r>
          </a:p>
          <a:p>
            <a:pPr>
              <a:lnSpc>
                <a:spcPct val="150000"/>
              </a:lnSpc>
            </a:pPr>
            <a:r>
              <a:rPr lang="cs-CZ" b="1" dirty="0"/>
              <a:t>Poskytovatel</a:t>
            </a:r>
            <a:r>
              <a:rPr lang="cs-CZ" dirty="0"/>
              <a:t> zdravotních služeb odpovědný za zásah do osobnostních práv člověka</a:t>
            </a:r>
          </a:p>
          <a:p>
            <a:pPr>
              <a:lnSpc>
                <a:spcPct val="150000"/>
              </a:lnSpc>
            </a:pPr>
            <a:r>
              <a:rPr lang="cs-CZ" dirty="0"/>
              <a:t>§ 81-82, § 2951 (2), § 2956 a násl. OZ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25033" y="3053668"/>
            <a:ext cx="1079205" cy="3402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Ochrana života</a:t>
            </a:r>
          </a:p>
        </p:txBody>
      </p:sp>
      <p:sp>
        <p:nvSpPr>
          <p:cNvPr id="7" name="Obdélník 6"/>
          <p:cNvSpPr/>
          <p:nvPr/>
        </p:nvSpPr>
        <p:spPr>
          <a:xfrm>
            <a:off x="3801139" y="3671778"/>
            <a:ext cx="1079205" cy="3402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Vůle pacienta</a:t>
            </a:r>
          </a:p>
        </p:txBody>
      </p:sp>
    </p:spTree>
    <p:extLst>
      <p:ext uri="{BB962C8B-B14F-4D97-AF65-F5344CB8AC3E}">
        <p14:creationId xmlns:p14="http://schemas.microsoft.com/office/powerpoint/2010/main" val="1125622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 descr="Výsledek obrázku pro scales ico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6185" y="308824"/>
            <a:ext cx="5000522" cy="500052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7598" y="646992"/>
            <a:ext cx="3803930" cy="1159328"/>
          </a:xfrm>
        </p:spPr>
        <p:txBody>
          <a:bodyPr anchor="ctr">
            <a:normAutofit/>
          </a:bodyPr>
          <a:lstStyle/>
          <a:p>
            <a:r>
              <a:rPr lang="cs-CZ" sz="2000" dirty="0"/>
              <a:t>Respekt k dříve vyslovenému přání - Odpovědnost zdravotnických pracovníků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99956" y="2008416"/>
            <a:ext cx="4599215" cy="43216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Lékař vyhoví přání pacienta, léčbu nezahájí, pacient zemře</a:t>
            </a:r>
          </a:p>
          <a:p>
            <a:pPr>
              <a:lnSpc>
                <a:spcPct val="150000"/>
              </a:lnSpc>
            </a:pPr>
            <a:r>
              <a:rPr lang="cs-CZ" dirty="0"/>
              <a:t>Zpochybnění platnosti</a:t>
            </a:r>
          </a:p>
          <a:p>
            <a:pPr>
              <a:lnSpc>
                <a:spcPct val="150000"/>
              </a:lnSpc>
            </a:pPr>
            <a:r>
              <a:rPr lang="cs-CZ" dirty="0"/>
              <a:t>Hrozba trestního stíhání</a:t>
            </a:r>
          </a:p>
          <a:p>
            <a:pPr>
              <a:lnSpc>
                <a:spcPct val="150000"/>
              </a:lnSpc>
            </a:pPr>
            <a:r>
              <a:rPr lang="cs-CZ" dirty="0"/>
              <a:t>Trestný čin proti životu a zdraví (usmrcení z nedbalosti § 143 TZ)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3652157" y="3603170"/>
            <a:ext cx="957943" cy="37555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Ochrana života</a:t>
            </a:r>
          </a:p>
        </p:txBody>
      </p:sp>
      <p:sp>
        <p:nvSpPr>
          <p:cNvPr id="5" name="Obdélník 4"/>
          <p:cNvSpPr/>
          <p:nvPr/>
        </p:nvSpPr>
        <p:spPr>
          <a:xfrm>
            <a:off x="865414" y="3004458"/>
            <a:ext cx="963386" cy="34834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Vůle pacienta</a:t>
            </a:r>
          </a:p>
        </p:txBody>
      </p:sp>
    </p:spTree>
    <p:extLst>
      <p:ext uri="{BB962C8B-B14F-4D97-AF65-F5344CB8AC3E}">
        <p14:creationId xmlns:p14="http://schemas.microsoft.com/office/powerpoint/2010/main" val="2183602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Pochybnost zdravotnických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sz="1900" dirty="0"/>
              <a:t>Rodina tvrdí, že by si pacient léčbu nepřál– neexistuje dříve vyslovené přání</a:t>
            </a:r>
          </a:p>
          <a:p>
            <a:pPr lvl="1">
              <a:lnSpc>
                <a:spcPct val="150000"/>
              </a:lnSpc>
            </a:pPr>
            <a:r>
              <a:rPr lang="cs-CZ" sz="1700" dirty="0"/>
              <a:t>Vždy lege </a:t>
            </a:r>
            <a:r>
              <a:rPr lang="cs-CZ" sz="1700" dirty="0" err="1"/>
              <a:t>artis</a:t>
            </a:r>
            <a:r>
              <a:rPr lang="cs-CZ" sz="1700" dirty="0"/>
              <a:t> postup dle rozhodnutí lékaře (v pochybnosti ve prospěch života)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63383" y="2754085"/>
            <a:ext cx="3390901" cy="5497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Stav nouze / neodkladná péče</a:t>
            </a:r>
          </a:p>
        </p:txBody>
      </p:sp>
      <p:sp>
        <p:nvSpPr>
          <p:cNvPr id="5" name="Obdélník 4"/>
          <p:cNvSpPr/>
          <p:nvPr/>
        </p:nvSpPr>
        <p:spPr>
          <a:xfrm>
            <a:off x="1246411" y="3303814"/>
            <a:ext cx="2824843" cy="5225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Jednat ve prospěch života</a:t>
            </a:r>
          </a:p>
        </p:txBody>
      </p:sp>
      <p:sp>
        <p:nvSpPr>
          <p:cNvPr id="6" name="Obdélník 5"/>
          <p:cNvSpPr/>
          <p:nvPr/>
        </p:nvSpPr>
        <p:spPr>
          <a:xfrm>
            <a:off x="1246410" y="3795260"/>
            <a:ext cx="2824843" cy="5225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Lege </a:t>
            </a:r>
            <a:r>
              <a:rPr lang="cs-CZ" sz="1600" dirty="0" err="1"/>
              <a:t>artis</a:t>
            </a:r>
            <a:endParaRPr lang="cs-CZ" sz="16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  <a:p>
            <a:pPr lvl="1"/>
            <a:endParaRPr lang="cs-CZ"/>
          </a:p>
          <a:p>
            <a:pPr marL="457200" lvl="1" indent="0">
              <a:buFont typeface="Wingdings 3" charset="2"/>
              <a:buNone/>
            </a:pPr>
            <a:r>
              <a:rPr lang="cs-CZ"/>
              <a:t> </a:t>
            </a:r>
          </a:p>
          <a:p>
            <a:pPr marL="457200" lvl="1" indent="0">
              <a:buFont typeface="Wingdings 3" charset="2"/>
              <a:buNone/>
            </a:pP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118692" y="2756806"/>
            <a:ext cx="3390901" cy="5497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Možnost odkladu</a:t>
            </a:r>
          </a:p>
        </p:txBody>
      </p:sp>
      <p:sp>
        <p:nvSpPr>
          <p:cNvPr id="9" name="Obdélník 8"/>
          <p:cNvSpPr/>
          <p:nvPr/>
        </p:nvSpPr>
        <p:spPr>
          <a:xfrm>
            <a:off x="5418942" y="3303814"/>
            <a:ext cx="2824843" cy="5225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Rozhodne soud</a:t>
            </a:r>
          </a:p>
        </p:txBody>
      </p:sp>
    </p:spTree>
    <p:extLst>
      <p:ext uri="{BB962C8B-B14F-4D97-AF65-F5344CB8AC3E}">
        <p14:creationId xmlns:p14="http://schemas.microsoft.com/office/powerpoint/2010/main" val="4066067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dříve vysloveného přání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489201"/>
            <a:ext cx="8596668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/>
              <a:t>Intenzivní péče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Malé využití – nedostatečná informovanost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Zahraniční studie – malý vliv na léčebný postup, změnu léčby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097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dříve vysloveného přání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51089"/>
            <a:ext cx="8596668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/>
              <a:t>Paliativní péče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Lepší povědomí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Cesta domů – projekty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Zahraniční studie – větší účinek na rozhodování o léčbě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Součást procesu rozhodování na konci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97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759" y="1836739"/>
            <a:ext cx="8596668" cy="41993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Dříve vyslovená přání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Obecný úvod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Mezinárodní zakotvení institutu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Zákonné zakotvení institutu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Povinnosti zdravotnických pracovníků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Využití institutu</a:t>
            </a:r>
          </a:p>
          <a:p>
            <a:pPr>
              <a:lnSpc>
                <a:spcPct val="150000"/>
              </a:lnSpc>
            </a:pPr>
            <a:r>
              <a:rPr lang="cs-CZ" dirty="0"/>
              <a:t>Předběžné prohlášení</a:t>
            </a:r>
          </a:p>
          <a:p>
            <a:pPr>
              <a:lnSpc>
                <a:spcPct val="150000"/>
              </a:lnSpc>
            </a:pPr>
            <a:r>
              <a:rPr lang="cs-CZ" dirty="0"/>
              <a:t>Dotazník</a:t>
            </a:r>
          </a:p>
        </p:txBody>
      </p:sp>
    </p:spTree>
    <p:extLst>
      <p:ext uri="{BB962C8B-B14F-4D97-AF65-F5344CB8AC3E}">
        <p14:creationId xmlns:p14="http://schemas.microsoft.com/office/powerpoint/2010/main" val="3474385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8339" y="2144486"/>
            <a:ext cx="7766936" cy="2668350"/>
          </a:xfrm>
        </p:spPr>
        <p:txBody>
          <a:bodyPr/>
          <a:lstStyle/>
          <a:p>
            <a:r>
              <a:rPr lang="cs-CZ" dirty="0"/>
              <a:t>Předběžné prohlášení, souvislost s dříve vysloveným přáním</a:t>
            </a:r>
          </a:p>
        </p:txBody>
      </p:sp>
    </p:spTree>
    <p:extLst>
      <p:ext uri="{BB962C8B-B14F-4D97-AF65-F5344CB8AC3E}">
        <p14:creationId xmlns:p14="http://schemas.microsoft.com/office/powerpoint/2010/main" val="3894200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Předběžné prohlášení</a:t>
            </a:r>
            <a:br>
              <a:rPr lang="cs-CZ" dirty="0"/>
            </a:br>
            <a:r>
              <a:rPr lang="cs-CZ" sz="2800" dirty="0"/>
              <a:t>[občanský zákoník (OZ)]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0755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1. 1. 2014</a:t>
            </a:r>
          </a:p>
          <a:p>
            <a:r>
              <a:rPr lang="cs-CZ" dirty="0"/>
              <a:t>§ 38 a násl. OZ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Preventivní opatření</a:t>
            </a:r>
          </a:p>
          <a:p>
            <a:r>
              <a:rPr lang="cs-CZ" dirty="0"/>
              <a:t>Faktická neschopnost právně jednat</a:t>
            </a:r>
          </a:p>
          <a:p>
            <a:r>
              <a:rPr lang="cs-CZ" dirty="0"/>
              <a:t>Zletilý, plně svéprávný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883227" y="3074989"/>
            <a:ext cx="390555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Předběžné prohlášení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83226" y="3537857"/>
            <a:ext cx="3905551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Nápomoc při rozhodování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1883226" y="4000725"/>
            <a:ext cx="3905551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Zastoupení členem domácnosti</a:t>
            </a:r>
          </a:p>
        </p:txBody>
      </p:sp>
      <p:sp>
        <p:nvSpPr>
          <p:cNvPr id="7" name="Obdélník 6"/>
          <p:cNvSpPr/>
          <p:nvPr/>
        </p:nvSpPr>
        <p:spPr>
          <a:xfrm>
            <a:off x="1883227" y="4457925"/>
            <a:ext cx="3905551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Omezení svéprávnosti</a:t>
            </a:r>
          </a:p>
        </p:txBody>
      </p:sp>
    </p:spTree>
    <p:extLst>
      <p:ext uri="{BB962C8B-B14F-4D97-AF65-F5344CB8AC3E}">
        <p14:creationId xmlns:p14="http://schemas.microsoft.com/office/powerpoint/2010/main" val="476214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…aby byly jeho záležitosti spravovány určitým způsobem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Dříve vyslovené přání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Samostatně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Součást předběžného prohlášení</a:t>
            </a:r>
          </a:p>
          <a:p>
            <a:pPr>
              <a:lnSpc>
                <a:spcPct val="150000"/>
              </a:lnSpc>
            </a:pPr>
            <a:r>
              <a:rPr lang="cs-CZ" dirty="0"/>
              <a:t>Řada životních událostí</a:t>
            </a:r>
          </a:p>
        </p:txBody>
      </p:sp>
    </p:spTree>
    <p:extLst>
      <p:ext uri="{BB962C8B-B14F-4D97-AF65-F5344CB8AC3E}">
        <p14:creationId xmlns:p14="http://schemas.microsoft.com/office/powerpoint/2010/main" val="3923643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…aby byly jeho záležitosti spravovány určitou osobou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§ 101 – zásah do integrity člověka neschopného úsudku</a:t>
            </a:r>
          </a:p>
          <a:p>
            <a:r>
              <a:rPr lang="cs-CZ" dirty="0"/>
              <a:t>Správa cizího majetku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04936" y="2917663"/>
            <a:ext cx="3336472" cy="484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§ 38 OZ</a:t>
            </a:r>
          </a:p>
        </p:txBody>
      </p:sp>
      <p:sp>
        <p:nvSpPr>
          <p:cNvPr id="7" name="Obdélník 6"/>
          <p:cNvSpPr/>
          <p:nvPr/>
        </p:nvSpPr>
        <p:spPr>
          <a:xfrm>
            <a:off x="4100879" y="3402078"/>
            <a:ext cx="2944586" cy="4844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Zástupný souhlas</a:t>
            </a:r>
          </a:p>
        </p:txBody>
      </p:sp>
      <p:sp>
        <p:nvSpPr>
          <p:cNvPr id="8" name="Obdélník 7"/>
          <p:cNvSpPr/>
          <p:nvPr/>
        </p:nvSpPr>
        <p:spPr>
          <a:xfrm>
            <a:off x="4100879" y="3874474"/>
            <a:ext cx="2944586" cy="4844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Zástupný nesouhlas</a:t>
            </a:r>
          </a:p>
        </p:txBody>
      </p:sp>
    </p:spTree>
    <p:extLst>
      <p:ext uri="{BB962C8B-B14F-4D97-AF65-F5344CB8AC3E}">
        <p14:creationId xmlns:p14="http://schemas.microsoft.com/office/powerpoint/2010/main" val="2171127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…aby se určitá osoba stala jeho opatrovníkem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svéprávnosti (§ 55 OZ)</a:t>
            </a:r>
          </a:p>
          <a:p>
            <a:pPr>
              <a:lnSpc>
                <a:spcPct val="150000"/>
              </a:lnSpc>
            </a:pPr>
            <a:r>
              <a:rPr lang="cs-CZ" dirty="0"/>
              <a:t>Opatrovník (§ 467 OZ)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Postupuje v souladu názory opatrovance, které byly projeveny dříve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Nejlepší zájem opatrovance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257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Forma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5324" y="2762244"/>
            <a:ext cx="4185623" cy="3304117"/>
          </a:xfrm>
        </p:spPr>
        <p:txBody>
          <a:bodyPr/>
          <a:lstStyle/>
          <a:p>
            <a:r>
              <a:rPr lang="cs-CZ" dirty="0"/>
              <a:t>Písemná forma </a:t>
            </a:r>
          </a:p>
          <a:p>
            <a:endParaRPr lang="cs-CZ" dirty="0"/>
          </a:p>
          <a:p>
            <a:r>
              <a:rPr lang="cs-CZ" dirty="0"/>
              <a:t>Datum </a:t>
            </a:r>
          </a:p>
          <a:p>
            <a:endParaRPr lang="cs-CZ" dirty="0"/>
          </a:p>
          <a:p>
            <a:r>
              <a:rPr lang="cs-CZ" dirty="0"/>
              <a:t>2 svědci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800726" y="2776530"/>
            <a:ext cx="4185617" cy="3304117"/>
          </a:xfrm>
        </p:spPr>
        <p:txBody>
          <a:bodyPr/>
          <a:lstStyle/>
          <a:p>
            <a:r>
              <a:rPr lang="cs-CZ" dirty="0"/>
              <a:t>Notářský zápis</a:t>
            </a:r>
          </a:p>
        </p:txBody>
      </p:sp>
      <p:sp>
        <p:nvSpPr>
          <p:cNvPr id="7" name="Násobení 6"/>
          <p:cNvSpPr/>
          <p:nvPr/>
        </p:nvSpPr>
        <p:spPr>
          <a:xfrm>
            <a:off x="4419600" y="1947856"/>
            <a:ext cx="91440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800726" y="2047869"/>
            <a:ext cx="3276600" cy="714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b="1" dirty="0"/>
              <a:t>Veřejná listina</a:t>
            </a:r>
          </a:p>
        </p:txBody>
      </p:sp>
      <p:sp>
        <p:nvSpPr>
          <p:cNvPr id="9" name="Obdélník 8"/>
          <p:cNvSpPr/>
          <p:nvPr/>
        </p:nvSpPr>
        <p:spPr>
          <a:xfrm>
            <a:off x="695324" y="2028823"/>
            <a:ext cx="3276601" cy="714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b="1" dirty="0"/>
              <a:t>Soukromá listina</a:t>
            </a:r>
          </a:p>
        </p:txBody>
      </p:sp>
    </p:spTree>
    <p:extLst>
      <p:ext uri="{BB962C8B-B14F-4D97-AF65-F5344CB8AC3E}">
        <p14:creationId xmlns:p14="http://schemas.microsoft.com/office/powerpoint/2010/main" val="2231187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43647"/>
            <a:ext cx="8596668" cy="1320800"/>
          </a:xfrm>
        </p:spPr>
        <p:txBody>
          <a:bodyPr>
            <a:noAutofit/>
          </a:bodyPr>
          <a:lstStyle/>
          <a:p>
            <a:r>
              <a:rPr lang="cs-CZ" sz="2800" dirty="0"/>
              <a:t>Pacient s progredujícím Tu mozku, upadl do bezvědomí, přivezen ZS na UP. Které z následujících DVP, předložených jeho rodinou je platné?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770191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A/ Vlastní rukou pacienta sepsané a podepsané manželkou jako svědkem.</a:t>
            </a:r>
          </a:p>
          <a:p>
            <a:pPr>
              <a:lnSpc>
                <a:spcPct val="150000"/>
              </a:lnSpc>
            </a:pPr>
            <a:r>
              <a:rPr lang="cs-CZ" dirty="0"/>
              <a:t>B/ Sepsané u jiného poskytovatele zdravotních služeb (jiná nemocnice) při předchozí hospitalizaci. Podepsán pacient, lékař a sestra jako svědek.</a:t>
            </a:r>
          </a:p>
          <a:p>
            <a:pPr>
              <a:lnSpc>
                <a:spcPct val="150000"/>
              </a:lnSpc>
            </a:pPr>
            <a:r>
              <a:rPr lang="cs-CZ" dirty="0"/>
              <a:t>C/ Sepsané pacientem, jím podepsané a doplněné písemným poučení jeho PL. Podpis pacienta ověřen na Czech Pointu ČP.</a:t>
            </a:r>
          </a:p>
        </p:txBody>
      </p:sp>
    </p:spTree>
    <p:extLst>
      <p:ext uri="{BB962C8B-B14F-4D97-AF65-F5344CB8AC3E}">
        <p14:creationId xmlns:p14="http://schemas.microsoft.com/office/powerpoint/2010/main" val="325806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43642"/>
            <a:ext cx="8596668" cy="1845130"/>
          </a:xfrm>
        </p:spPr>
        <p:txBody>
          <a:bodyPr>
            <a:noAutofit/>
          </a:bodyPr>
          <a:lstStyle/>
          <a:p>
            <a:r>
              <a:rPr lang="cs-CZ" sz="2400" dirty="0"/>
              <a:t>Pacient v dechové tísni se základním onemocněním ALS přijat na ARO. Příbuzní tvrdí, že pacient si nepřál být připojen na UPV a svá tvrzení dokládají emaily se společností </a:t>
            </a:r>
            <a:r>
              <a:rPr lang="cs-CZ" sz="2400" dirty="0" err="1"/>
              <a:t>Dignitas</a:t>
            </a:r>
            <a:r>
              <a:rPr lang="cs-CZ" sz="2400" dirty="0"/>
              <a:t> potvrzující přání pacienta podstoupit eutanázii ve Švýcarsku. Vyberte správnou odpověď: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331029"/>
            <a:ext cx="8596668" cy="3417905"/>
          </a:xfrm>
        </p:spPr>
        <p:txBody>
          <a:bodyPr/>
          <a:lstStyle/>
          <a:p>
            <a:r>
              <a:rPr lang="cs-CZ" dirty="0"/>
              <a:t>A/ Ošetřující lékař nebere zřetel na argumenty příbuzných, postupuje lege </a:t>
            </a:r>
            <a:r>
              <a:rPr lang="cs-CZ" dirty="0" err="1"/>
              <a:t>artis</a:t>
            </a:r>
            <a:r>
              <a:rPr lang="cs-CZ" dirty="0"/>
              <a:t> a pacienta připojí na UPV.</a:t>
            </a:r>
          </a:p>
          <a:p>
            <a:r>
              <a:rPr lang="cs-CZ" dirty="0"/>
              <a:t>B/ Lékař pacienta připojí na UPV, ověří si u společnosti </a:t>
            </a:r>
            <a:r>
              <a:rPr lang="cs-CZ" dirty="0" err="1"/>
              <a:t>Dignitas</a:t>
            </a:r>
            <a:r>
              <a:rPr lang="cs-CZ" dirty="0"/>
              <a:t> pravost přání pacienta a pacienta odpojí.</a:t>
            </a:r>
          </a:p>
          <a:p>
            <a:r>
              <a:rPr lang="cs-CZ" dirty="0"/>
              <a:t>C/ Lékař pacienta na základě předložených dokumentů nepřipojí na UPV.</a:t>
            </a:r>
          </a:p>
        </p:txBody>
      </p:sp>
    </p:spTree>
    <p:extLst>
      <p:ext uri="{BB962C8B-B14F-4D97-AF65-F5344CB8AC3E}">
        <p14:creationId xmlns:p14="http://schemas.microsoft.com/office/powerpoint/2010/main" val="192165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2767" y="1899709"/>
            <a:ext cx="7766936" cy="1646302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Jana Hrušková</a:t>
            </a:r>
          </a:p>
          <a:p>
            <a:r>
              <a:rPr lang="cs-CZ" dirty="0"/>
              <a:t>janakunst@seznam.cz</a:t>
            </a:r>
          </a:p>
        </p:txBody>
      </p:sp>
    </p:spTree>
    <p:extLst>
      <p:ext uri="{BB962C8B-B14F-4D97-AF65-F5344CB8AC3E}">
        <p14:creationId xmlns:p14="http://schemas.microsoft.com/office/powerpoint/2010/main" val="11831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91892" y="4229100"/>
            <a:ext cx="1937657" cy="1153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Možná, pravděpodobná, očekávaná potřeba péče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915885" y="4229100"/>
            <a:ext cx="1937657" cy="1153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Bezprostředně navrhovaná a indikovaná péče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Preventivní opatření pacienta, který očekává, že v budoucnu nebude schopen projevit svou vůli (nebude schopen právně jednat)</a:t>
            </a:r>
          </a:p>
          <a:p>
            <a:pPr lvl="1"/>
            <a:r>
              <a:rPr lang="cs-CZ" dirty="0"/>
              <a:t>Dočasná i trvalá ztráta schopnosti o sobě rozhodovat</a:t>
            </a:r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endParaRPr lang="cs-CZ" dirty="0"/>
          </a:p>
          <a:p>
            <a:pPr indent="-285750"/>
            <a:r>
              <a:rPr lang="cs-CZ" dirty="0"/>
              <a:t>Zcela zdravý pacient </a:t>
            </a:r>
          </a:p>
          <a:p>
            <a:pPr marL="57150" indent="0">
              <a:buNone/>
            </a:pPr>
            <a:endParaRPr lang="cs-CZ" dirty="0"/>
          </a:p>
          <a:p>
            <a:pPr marL="5715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621971" y="3793671"/>
            <a:ext cx="2492829" cy="506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Informovaný souhlas</a:t>
            </a:r>
          </a:p>
        </p:txBody>
      </p:sp>
      <p:sp>
        <p:nvSpPr>
          <p:cNvPr id="5" name="Obdélník 4"/>
          <p:cNvSpPr/>
          <p:nvPr/>
        </p:nvSpPr>
        <p:spPr>
          <a:xfrm>
            <a:off x="5617029" y="3793671"/>
            <a:ext cx="2487385" cy="506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Dříve vyslovené přání</a:t>
            </a:r>
          </a:p>
        </p:txBody>
      </p:sp>
      <p:sp>
        <p:nvSpPr>
          <p:cNvPr id="8" name="Znak násobení 7"/>
          <p:cNvSpPr/>
          <p:nvPr/>
        </p:nvSpPr>
        <p:spPr>
          <a:xfrm>
            <a:off x="4629150" y="3804557"/>
            <a:ext cx="473529" cy="446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84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Úmluva o lidských právech</a:t>
            </a:r>
            <a:br>
              <a:rPr lang="cs-CZ" dirty="0"/>
            </a:br>
            <a:r>
              <a:rPr lang="cs-CZ" dirty="0"/>
              <a:t>a biomedicíně (</a:t>
            </a:r>
            <a:r>
              <a:rPr lang="cs-CZ" dirty="0" err="1"/>
              <a:t>ÚoB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Čl. 9 </a:t>
            </a:r>
            <a:r>
              <a:rPr lang="cs-CZ" sz="2000" dirty="0" err="1"/>
              <a:t>ÚoB</a:t>
            </a:r>
            <a:endParaRPr lang="cs-CZ" sz="2000" dirty="0"/>
          </a:p>
          <a:p>
            <a:pPr lvl="1"/>
            <a:r>
              <a:rPr lang="cs-CZ" sz="1800" dirty="0"/>
              <a:t>Od r. 2001 součástí právního řádu ČR</a:t>
            </a:r>
          </a:p>
          <a:p>
            <a:pPr lvl="1"/>
            <a:r>
              <a:rPr lang="cs-CZ" sz="1800" dirty="0"/>
              <a:t>Cíl – stanovit rámec pro národní úpravy</a:t>
            </a:r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Zdravotnický pracovník nemůže jednat svévolně</a:t>
            </a:r>
          </a:p>
          <a:p>
            <a:pPr lvl="2"/>
            <a:r>
              <a:rPr lang="cs-CZ" sz="1600" dirty="0"/>
              <a:t>Otázka závaznosti</a:t>
            </a:r>
          </a:p>
          <a:p>
            <a:pPr lvl="1"/>
            <a:r>
              <a:rPr lang="cs-CZ" sz="1800" dirty="0"/>
              <a:t>Striktní respekt k osobě pacienta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45420" y="3687318"/>
            <a:ext cx="7233558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i="1" dirty="0"/>
              <a:t>„Bude brán zřetel na dříve vyslovená přání pacienta ohledně lékařského zákroku, pokud pacient v době zákroku není ve stavu, kdy může vyjádřit své přání.“</a:t>
            </a:r>
          </a:p>
        </p:txBody>
      </p:sp>
    </p:spTree>
    <p:extLst>
      <p:ext uri="{BB962C8B-B14F-4D97-AF65-F5344CB8AC3E}">
        <p14:creationId xmlns:p14="http://schemas.microsoft.com/office/powerpoint/2010/main" val="4040437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4414158" y="3854222"/>
            <a:ext cx="2726871" cy="3247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Dle ZZS pouze neodkladná péče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ÚoB</a:t>
            </a:r>
            <a:r>
              <a:rPr lang="cs-CZ" dirty="0"/>
              <a:t> II. – „výjimka z výjimky“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238" y="1587328"/>
            <a:ext cx="8596668" cy="388077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77334" y="1547473"/>
            <a:ext cx="2405743" cy="996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Obecné pravidlo informovaného souhlasu</a:t>
            </a:r>
          </a:p>
        </p:txBody>
      </p:sp>
      <p:sp>
        <p:nvSpPr>
          <p:cNvPr id="5" name="Obdélník 4"/>
          <p:cNvSpPr/>
          <p:nvPr/>
        </p:nvSpPr>
        <p:spPr>
          <a:xfrm>
            <a:off x="3083077" y="1672658"/>
            <a:ext cx="5557158" cy="74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„Jakýkoli zákrok v oblasti péče o zdraví je možno provést pouze za podmínky, že k němu dotčená osoba poskytla svobodný a informovaný souhlas.“</a:t>
            </a:r>
          </a:p>
        </p:txBody>
      </p:sp>
      <p:sp>
        <p:nvSpPr>
          <p:cNvPr id="7" name="Obdélník 6"/>
          <p:cNvSpPr/>
          <p:nvPr/>
        </p:nvSpPr>
        <p:spPr>
          <a:xfrm>
            <a:off x="677333" y="2983366"/>
            <a:ext cx="2405743" cy="996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Stav nouze</a:t>
            </a:r>
          </a:p>
        </p:txBody>
      </p:sp>
      <p:sp>
        <p:nvSpPr>
          <p:cNvPr id="8" name="Obdélník 7"/>
          <p:cNvSpPr/>
          <p:nvPr/>
        </p:nvSpPr>
        <p:spPr>
          <a:xfrm>
            <a:off x="3083077" y="3108551"/>
            <a:ext cx="5557158" cy="74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„Pokud v situacích nouze nelze získat příslušný souhlas, jakýkoliv nutný lékařský zákrok lze provést okamžitě, pokud je nezbytný pro prospěch zdraví dotyčné osoby.“</a:t>
            </a:r>
          </a:p>
        </p:txBody>
      </p:sp>
      <p:sp>
        <p:nvSpPr>
          <p:cNvPr id="9" name="Obdélník 8"/>
          <p:cNvSpPr/>
          <p:nvPr/>
        </p:nvSpPr>
        <p:spPr>
          <a:xfrm>
            <a:off x="677333" y="4386729"/>
            <a:ext cx="2405743" cy="996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Dříve vyslovené přání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083076" y="4511914"/>
            <a:ext cx="5557158" cy="74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Bude brán zřetel na dříve vyslovená přání pacienta ohledně lékařského zákroku, pokud pacient v době zákroku není ve stavu, kdy může vyjádřit své přání.</a:t>
            </a:r>
            <a:r>
              <a:rPr lang="cs-CZ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79778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Zákonná úprava</a:t>
            </a:r>
            <a:br>
              <a:rPr lang="cs-CZ" dirty="0"/>
            </a:br>
            <a:r>
              <a:rPr lang="cs-CZ" sz="2700" dirty="0"/>
              <a:t>[zákon o zdravotních službách (ZZS)]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609" y="2377152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1. 4. 2012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§ 36 ZZS – podrobnější úprava závaznosti dříve vysloveného přání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Faktická neschopnost právně jednat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Zletilý člověk s plnou svéprávností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227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552055"/>
            <a:ext cx="8596668" cy="1320800"/>
          </a:xfrm>
        </p:spPr>
        <p:txBody>
          <a:bodyPr/>
          <a:lstStyle/>
          <a:p>
            <a:pPr algn="ctr"/>
            <a:r>
              <a:rPr lang="cs-CZ" dirty="0"/>
              <a:t>§ 36 ZZS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9803"/>
            <a:ext cx="8596668" cy="4884715"/>
          </a:xfrm>
        </p:spPr>
        <p:txBody>
          <a:bodyPr>
            <a:normAutofit/>
          </a:bodyPr>
          <a:lstStyle/>
          <a:p>
            <a:r>
              <a:rPr lang="cs-CZ" dirty="0"/>
              <a:t>Předem vyslovený souhlas nebo nesouhlas (USA, VB – jen nesouhlas)</a:t>
            </a:r>
          </a:p>
          <a:p>
            <a:pPr lvl="1"/>
            <a:r>
              <a:rPr lang="cs-CZ" dirty="0"/>
              <a:t>Zejména nesouhlas – DNR, odmítání transfuze krevních derivátů, nezapočetí podpory životních funkcí</a:t>
            </a:r>
          </a:p>
          <a:p>
            <a:pPr lvl="1"/>
            <a:r>
              <a:rPr lang="cs-CZ" dirty="0"/>
              <a:t>Souhlas – limitem postup lege </a:t>
            </a:r>
            <a:r>
              <a:rPr lang="cs-CZ" dirty="0" err="1"/>
              <a:t>artis</a:t>
            </a:r>
            <a:endParaRPr lang="cs-CZ" dirty="0"/>
          </a:p>
          <a:p>
            <a:r>
              <a:rPr lang="cs-CZ" dirty="0"/>
              <a:t>Povinnost brát zřetel na dříve vyslovené přání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Projev vůle učiněný </a:t>
            </a:r>
            <a:r>
              <a:rPr lang="cs-CZ" b="1" dirty="0"/>
              <a:t>informovaně</a:t>
            </a:r>
            <a:r>
              <a:rPr lang="cs-CZ" dirty="0"/>
              <a:t>, </a:t>
            </a:r>
            <a:r>
              <a:rPr lang="cs-CZ" b="1" dirty="0"/>
              <a:t>svobodně</a:t>
            </a:r>
            <a:r>
              <a:rPr lang="cs-CZ" dirty="0"/>
              <a:t>, </a:t>
            </a:r>
            <a:r>
              <a:rPr lang="cs-CZ" b="1" dirty="0"/>
              <a:t>vážně</a:t>
            </a:r>
            <a:r>
              <a:rPr lang="cs-CZ" dirty="0"/>
              <a:t>, </a:t>
            </a:r>
            <a:r>
              <a:rPr lang="cs-CZ" b="1" dirty="0"/>
              <a:t>bez omylu</a:t>
            </a:r>
          </a:p>
          <a:p>
            <a:r>
              <a:rPr lang="cs-CZ" dirty="0"/>
              <a:t>Časově neomezené (PL ÚS 1/12)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6109" y="3644204"/>
            <a:ext cx="2492829" cy="527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Nastala v přání předvídaná situace</a:t>
            </a:r>
          </a:p>
        </p:txBody>
      </p:sp>
      <p:sp>
        <p:nvSpPr>
          <p:cNvPr id="5" name="Obdélník 4"/>
          <p:cNvSpPr/>
          <p:nvPr/>
        </p:nvSpPr>
        <p:spPr>
          <a:xfrm>
            <a:off x="4022117" y="3644204"/>
            <a:ext cx="2492829" cy="527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Pacient není schopen</a:t>
            </a:r>
            <a:br>
              <a:rPr lang="cs-CZ" sz="1600" dirty="0"/>
            </a:br>
            <a:r>
              <a:rPr lang="cs-CZ" sz="1600" dirty="0"/>
              <a:t>o sobě rozhodnout </a:t>
            </a:r>
          </a:p>
        </p:txBody>
      </p:sp>
      <p:sp>
        <p:nvSpPr>
          <p:cNvPr id="6" name="Obdélník 5"/>
          <p:cNvSpPr/>
          <p:nvPr/>
        </p:nvSpPr>
        <p:spPr>
          <a:xfrm>
            <a:off x="6928125" y="3644204"/>
            <a:ext cx="2492829" cy="527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Je k dispozici</a:t>
            </a:r>
          </a:p>
        </p:txBody>
      </p:sp>
    </p:spTree>
    <p:extLst>
      <p:ext uri="{BB962C8B-B14F-4D97-AF65-F5344CB8AC3E}">
        <p14:creationId xmlns:p14="http://schemas.microsoft.com/office/powerpoint/2010/main" val="391680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434" y="1042995"/>
            <a:ext cx="7179129" cy="477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44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§ 36 ZZS II.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5324" y="2762244"/>
            <a:ext cx="4185623" cy="3304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Písemná forma </a:t>
            </a:r>
          </a:p>
          <a:p>
            <a:endParaRPr lang="cs-CZ" dirty="0"/>
          </a:p>
          <a:p>
            <a:r>
              <a:rPr lang="cs-CZ" dirty="0"/>
              <a:t>Písemné poučení (praktický lékař, odborný ošetřující lékař)</a:t>
            </a:r>
          </a:p>
          <a:p>
            <a:endParaRPr lang="cs-CZ" dirty="0"/>
          </a:p>
          <a:p>
            <a:r>
              <a:rPr lang="cs-CZ" dirty="0"/>
              <a:t>Úředně ověřený podpis pacienta</a:t>
            </a:r>
          </a:p>
          <a:p>
            <a:endParaRPr lang="cs-CZ" dirty="0"/>
          </a:p>
          <a:p>
            <a:r>
              <a:rPr lang="cs-CZ" dirty="0"/>
              <a:t>UNIVERZÁLNĚ ZÁVAZNÉ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800726" y="2776530"/>
            <a:ext cx="4185617" cy="3304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Jakékoliv vyjádření, písemné zaznamenání do dokumentace </a:t>
            </a:r>
          </a:p>
          <a:p>
            <a:r>
              <a:rPr lang="cs-CZ" dirty="0"/>
              <a:t>Poučení pacienta zaznamenané do zdravotnické dokumentace (dle vyhlášky č. 98/2012 Sb.)</a:t>
            </a:r>
          </a:p>
          <a:p>
            <a:r>
              <a:rPr lang="cs-CZ" dirty="0"/>
              <a:t>Podpis pacienta, zdravotnického pracovníka, svědka</a:t>
            </a:r>
          </a:p>
          <a:p>
            <a:endParaRPr lang="cs-CZ" dirty="0"/>
          </a:p>
          <a:p>
            <a:r>
              <a:rPr lang="cs-CZ" dirty="0"/>
              <a:t>ZÁVAZNÉ U KONKRÉTNÍHO POSKYTOVATELE</a:t>
            </a:r>
          </a:p>
        </p:txBody>
      </p:sp>
      <p:sp>
        <p:nvSpPr>
          <p:cNvPr id="7" name="Násobení 6"/>
          <p:cNvSpPr/>
          <p:nvPr/>
        </p:nvSpPr>
        <p:spPr>
          <a:xfrm>
            <a:off x="4419600" y="1947856"/>
            <a:ext cx="91440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800726" y="2047869"/>
            <a:ext cx="3276600" cy="714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b="1" dirty="0"/>
              <a:t>Zaznamenané do zdravotnické dokumentace</a:t>
            </a:r>
          </a:p>
        </p:txBody>
      </p:sp>
      <p:sp>
        <p:nvSpPr>
          <p:cNvPr id="9" name="Obdélník 8"/>
          <p:cNvSpPr/>
          <p:nvPr/>
        </p:nvSpPr>
        <p:spPr>
          <a:xfrm>
            <a:off x="695324" y="2028823"/>
            <a:ext cx="3276601" cy="714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b="1" dirty="0"/>
              <a:t>Sepsané pacientem</a:t>
            </a:r>
          </a:p>
        </p:txBody>
      </p:sp>
    </p:spTree>
    <p:extLst>
      <p:ext uri="{BB962C8B-B14F-4D97-AF65-F5344CB8AC3E}">
        <p14:creationId xmlns:p14="http://schemas.microsoft.com/office/powerpoint/2010/main" val="72456851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1049</Words>
  <Application>Microsoft Office PowerPoint</Application>
  <PresentationFormat>Širokoúhlá obrazovka</PresentationFormat>
  <Paragraphs>213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Trebuchet MS</vt:lpstr>
      <vt:lpstr>Wingdings 3</vt:lpstr>
      <vt:lpstr>Fazeta</vt:lpstr>
      <vt:lpstr>Dříve vyslovená přání </vt:lpstr>
      <vt:lpstr>Obsah</vt:lpstr>
      <vt:lpstr>Dříve vyslovené přání</vt:lpstr>
      <vt:lpstr>Úmluva o lidských právech a biomedicíně (ÚoB)</vt:lpstr>
      <vt:lpstr>ÚoB II. – „výjimka z výjimky“</vt:lpstr>
      <vt:lpstr>Zákonná úprava [zákon o zdravotních službách (ZZS)]</vt:lpstr>
      <vt:lpstr>§ 36 ZZS</vt:lpstr>
      <vt:lpstr>Prezentace aplikace PowerPoint</vt:lpstr>
      <vt:lpstr>§ 36 ZZS II.</vt:lpstr>
      <vt:lpstr>Prezentace aplikace PowerPoint</vt:lpstr>
      <vt:lpstr>Povinnosti zdravotnických pracovníků – respekt k dříve vyslovenému přání</vt:lpstr>
      <vt:lpstr>Povinnosti zdravotnických pracovníků – respekt k dříve vyslovenému přání</vt:lpstr>
      <vt:lpstr>Povinnost zdravotnických pracovníků – kdy přání nerespektovat?</vt:lpstr>
      <vt:lpstr>Dříve vyslovené přání a odpojení od přístrojů</vt:lpstr>
      <vt:lpstr>Respekt k dříve vyslovenému přání - Odpovědnost zdravotnických pracovníků</vt:lpstr>
      <vt:lpstr>Respekt k dříve vyslovenému přání - Odpovědnost zdravotnických pracovníků</vt:lpstr>
      <vt:lpstr>Pochybnost zdravotnických pracovníků</vt:lpstr>
      <vt:lpstr>Využití dříve vysloveného přání v ČR</vt:lpstr>
      <vt:lpstr>Využití dříve vysloveného přání v ČR</vt:lpstr>
      <vt:lpstr>Předběžné prohlášení, souvislost s dříve vysloveným přáním</vt:lpstr>
      <vt:lpstr>Předběžné prohlášení [občanský zákoník (OZ)]</vt:lpstr>
      <vt:lpstr>…aby byly jeho záležitosti spravovány určitým způsobem</vt:lpstr>
      <vt:lpstr>…aby byly jeho záležitosti spravovány určitou osobou</vt:lpstr>
      <vt:lpstr>…aby se určitá osoba stala jeho opatrovníkem</vt:lpstr>
      <vt:lpstr>Forma </vt:lpstr>
      <vt:lpstr>Pacient s progredujícím Tu mozku, upadl do bezvědomí, přivezen ZS na UP. Které z následujících DVP, předložených jeho rodinou je platné? </vt:lpstr>
      <vt:lpstr>Pacient v dechové tísni se základním onemocněním ALS přijat na ARO. Příbuzní tvrdí, že pacient si nepřál být připojen na UPV a svá tvrzení dokládají emaily se společností Dignitas potvrzující přání pacienta podstoupit eutanázii ve Švýcarsku. Vyberte správnou odpověď: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Dříve vyslovená přání právní aspekty nezahajování a ukončování dialýzy</dc:title>
  <dc:creator>Jana Kunstýřová</dc:creator>
  <cp:lastModifiedBy>AKSU</cp:lastModifiedBy>
  <cp:revision>115</cp:revision>
  <dcterms:created xsi:type="dcterms:W3CDTF">2017-06-04T12:38:31Z</dcterms:created>
  <dcterms:modified xsi:type="dcterms:W3CDTF">2018-11-15T09:13:22Z</dcterms:modified>
</cp:coreProperties>
</file>