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320" r:id="rId4"/>
    <p:sldId id="282" r:id="rId5"/>
    <p:sldId id="307" r:id="rId6"/>
    <p:sldId id="321" r:id="rId7"/>
    <p:sldId id="308" r:id="rId8"/>
    <p:sldId id="309" r:id="rId9"/>
    <p:sldId id="318" r:id="rId10"/>
    <p:sldId id="319" r:id="rId11"/>
    <p:sldId id="323" r:id="rId12"/>
    <p:sldId id="326" r:id="rId13"/>
    <p:sldId id="327" r:id="rId14"/>
    <p:sldId id="322" r:id="rId15"/>
    <p:sldId id="325" r:id="rId16"/>
    <p:sldId id="328" r:id="rId17"/>
    <p:sldId id="304" r:id="rId18"/>
    <p:sldId id="286" r:id="rId19"/>
    <p:sldId id="285" r:id="rId20"/>
    <p:sldId id="260" r:id="rId21"/>
    <p:sldId id="261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17" r:id="rId36"/>
    <p:sldId id="305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9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64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63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9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31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97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6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35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39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79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BBA96-F008-4266-A81C-7FDC04068D73}" type="datetimeFigureOut">
              <a:rPr lang="cs-CZ" smtClean="0"/>
              <a:t>15. 11. 2018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C85DF-00A3-4C91-BF53-549B659E37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11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Paliativní péče v zařízeních sociálních služeb – nové trendy</a:t>
            </a:r>
            <a:br>
              <a:rPr lang="cs-CZ" dirty="0" smtClean="0"/>
            </a:br>
            <a:endParaRPr lang="cs-CZ" sz="2700" dirty="0"/>
          </a:p>
        </p:txBody>
      </p:sp>
      <p:pic>
        <p:nvPicPr>
          <p:cNvPr id="4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2144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dpis 2"/>
          <p:cNvSpPr txBox="1">
            <a:spLocks/>
          </p:cNvSpPr>
          <p:nvPr/>
        </p:nvSpPr>
        <p:spPr>
          <a:xfrm>
            <a:off x="899592" y="4038600"/>
            <a:ext cx="7025208" cy="2342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2600" dirty="0" smtClean="0"/>
          </a:p>
          <a:p>
            <a:pPr algn="l"/>
            <a:r>
              <a:rPr lang="cs-CZ" sz="2600" dirty="0" smtClean="0"/>
              <a:t>Konference Valašské Meziříčí, 15. listopadu 2018</a:t>
            </a:r>
          </a:p>
          <a:p>
            <a:pPr algn="l"/>
            <a:endParaRPr lang="cs-CZ" dirty="0" smtClean="0"/>
          </a:p>
          <a:p>
            <a:pPr algn="l"/>
            <a:endParaRPr lang="cs-CZ" dirty="0" smtClean="0"/>
          </a:p>
          <a:p>
            <a:pPr algn="l"/>
            <a:r>
              <a:rPr lang="cs-CZ" sz="2200" dirty="0" smtClean="0">
                <a:solidFill>
                  <a:schemeClr val="tx1"/>
                </a:solidFill>
              </a:rPr>
              <a:t>Mgr. David Šourek</a:t>
            </a:r>
          </a:p>
        </p:txBody>
      </p:sp>
    </p:spTree>
    <p:extLst>
      <p:ext uri="{BB962C8B-B14F-4D97-AF65-F5344CB8AC3E}">
        <p14:creationId xmlns:p14="http://schemas.microsoft.com/office/powerpoint/2010/main" val="363558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Paliativní péče v prostoru</a:t>
            </a:r>
            <a:br>
              <a:rPr lang="cs-CZ" dirty="0" smtClean="0"/>
            </a:br>
            <a:r>
              <a:rPr lang="cs-CZ" dirty="0" smtClean="0"/>
              <a:t>sociálních služeb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1. CESTA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NF </a:t>
            </a:r>
            <a:r>
              <a:rPr lang="cs-CZ" sz="2000" dirty="0" err="1" smtClean="0"/>
              <a:t>Avast</a:t>
            </a:r>
            <a:r>
              <a:rPr lang="cs-CZ" sz="2000" dirty="0" smtClean="0"/>
              <a:t>: „Spolu až do konce“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700" dirty="0" smtClean="0"/>
              <a:t>Projekt: </a:t>
            </a:r>
            <a:r>
              <a:rPr lang="cs-CZ" sz="1700" b="1" dirty="0" smtClean="0"/>
              <a:t>Proces integrace paliativní péče</a:t>
            </a:r>
          </a:p>
          <a:p>
            <a:pPr marL="400050" lvl="1" indent="0">
              <a:buNone/>
            </a:pPr>
            <a:r>
              <a:rPr lang="cs-CZ" sz="1300" dirty="0"/>
              <a:t>Domov </a:t>
            </a:r>
            <a:r>
              <a:rPr lang="cs-CZ" sz="1300" dirty="0" err="1"/>
              <a:t>Sue</a:t>
            </a:r>
            <a:r>
              <a:rPr lang="cs-CZ" sz="1300" dirty="0"/>
              <a:t> </a:t>
            </a:r>
            <a:r>
              <a:rPr lang="cs-CZ" sz="1300" dirty="0" err="1"/>
              <a:t>Ryder</a:t>
            </a:r>
            <a:r>
              <a:rPr lang="cs-CZ" sz="1300" dirty="0"/>
              <a:t>, z. </a:t>
            </a:r>
            <a:r>
              <a:rPr lang="cs-CZ" sz="1300" dirty="0" err="1"/>
              <a:t>ú.</a:t>
            </a:r>
            <a:r>
              <a:rPr lang="cs-CZ" sz="1300" dirty="0"/>
              <a:t> </a:t>
            </a:r>
            <a:endParaRPr lang="cs-CZ" sz="1300" dirty="0" smtClean="0"/>
          </a:p>
          <a:p>
            <a:pPr marL="400050" lvl="1" indent="0">
              <a:buNone/>
            </a:pPr>
            <a:r>
              <a:rPr lang="cs-CZ" sz="1300" dirty="0" smtClean="0"/>
              <a:t>Cesta </a:t>
            </a:r>
            <a:r>
              <a:rPr lang="cs-CZ" sz="1300" dirty="0"/>
              <a:t>domů, z. </a:t>
            </a:r>
            <a:r>
              <a:rPr lang="cs-CZ" sz="1300" dirty="0" err="1"/>
              <a:t>ú.</a:t>
            </a:r>
            <a:r>
              <a:rPr lang="cs-CZ" sz="1300" dirty="0"/>
              <a:t> </a:t>
            </a:r>
            <a:endParaRPr lang="cs-CZ" sz="1300" dirty="0" smtClean="0"/>
          </a:p>
          <a:p>
            <a:pPr marL="400050" lvl="1" indent="0">
              <a:buNone/>
            </a:pPr>
            <a:r>
              <a:rPr lang="cs-CZ" sz="1300" dirty="0" smtClean="0"/>
              <a:t>Domov </a:t>
            </a:r>
            <a:r>
              <a:rPr lang="cs-CZ" sz="1300" dirty="0"/>
              <a:t>pro seniory a Pečovatelská služba v Žatci, p. o. Domov Pod Kavčí Skálou Říčany TŘI, o. p. s. </a:t>
            </a:r>
            <a:endParaRPr lang="cs-CZ" sz="1300" dirty="0" smtClean="0"/>
          </a:p>
          <a:p>
            <a:pPr marL="400050" lvl="1" indent="0">
              <a:buNone/>
            </a:pPr>
            <a:endParaRPr lang="cs-CZ" sz="1300" dirty="0" smtClean="0"/>
          </a:p>
          <a:p>
            <a:pPr marL="0" indent="0">
              <a:buNone/>
            </a:pPr>
            <a:r>
              <a:rPr lang="cs-CZ" sz="1700" dirty="0" smtClean="0"/>
              <a:t>Projekt: </a:t>
            </a:r>
            <a:r>
              <a:rPr lang="cs-CZ" sz="1700" b="1" dirty="0" smtClean="0"/>
              <a:t>Centrum paliativní péče</a:t>
            </a:r>
          </a:p>
          <a:p>
            <a:pPr marL="400050" lvl="1" indent="0">
              <a:buNone/>
            </a:pPr>
            <a:endParaRPr lang="cs-CZ" sz="1300" b="1" dirty="0" smtClean="0"/>
          </a:p>
          <a:p>
            <a:pPr marL="400050" lvl="1" indent="0">
              <a:buNone/>
            </a:pPr>
            <a:r>
              <a:rPr lang="cs-CZ" sz="1300" b="1" dirty="0" smtClean="0"/>
              <a:t>metodická podpora</a:t>
            </a:r>
          </a:p>
          <a:p>
            <a:pPr marL="400050" lvl="1" indent="0">
              <a:buNone/>
            </a:pPr>
            <a:r>
              <a:rPr lang="cs-CZ" sz="1300" b="1" dirty="0" smtClean="0"/>
              <a:t>vzdělávání</a:t>
            </a:r>
          </a:p>
          <a:p>
            <a:pPr marL="400050" lvl="1" indent="0">
              <a:buNone/>
            </a:pPr>
            <a:r>
              <a:rPr lang="cs-CZ" sz="1300" b="1" dirty="0" smtClean="0"/>
              <a:t>výzkum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455" cy="37023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300" b="1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67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Paliativní péče v prostoru</a:t>
            </a:r>
            <a:br>
              <a:rPr lang="cs-CZ" dirty="0" smtClean="0"/>
            </a:br>
            <a:r>
              <a:rPr lang="cs-CZ" dirty="0" smtClean="0"/>
              <a:t>sociálních služeb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1. CESTA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NF </a:t>
            </a:r>
            <a:r>
              <a:rPr lang="cs-CZ" sz="2000" dirty="0" err="1" smtClean="0"/>
              <a:t>Avast</a:t>
            </a:r>
            <a:r>
              <a:rPr lang="cs-CZ" sz="2000" dirty="0" smtClean="0"/>
              <a:t>: „Spolu až do konce“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700" dirty="0" smtClean="0"/>
              <a:t>Projekt: </a:t>
            </a:r>
            <a:r>
              <a:rPr lang="cs-CZ" sz="1700" b="1" dirty="0" smtClean="0"/>
              <a:t>Proces integrace paliativní péče</a:t>
            </a:r>
          </a:p>
          <a:p>
            <a:pPr marL="400050" lvl="1" indent="0">
              <a:buNone/>
            </a:pPr>
            <a:r>
              <a:rPr lang="cs-CZ" sz="1300" dirty="0"/>
              <a:t>Domov </a:t>
            </a:r>
            <a:r>
              <a:rPr lang="cs-CZ" sz="1300" dirty="0" err="1"/>
              <a:t>Sue</a:t>
            </a:r>
            <a:r>
              <a:rPr lang="cs-CZ" sz="1300" dirty="0"/>
              <a:t> </a:t>
            </a:r>
            <a:r>
              <a:rPr lang="cs-CZ" sz="1300" dirty="0" err="1"/>
              <a:t>Ryder</a:t>
            </a:r>
            <a:r>
              <a:rPr lang="cs-CZ" sz="1300" dirty="0"/>
              <a:t>, z. </a:t>
            </a:r>
            <a:r>
              <a:rPr lang="cs-CZ" sz="1300" dirty="0" err="1"/>
              <a:t>ú.</a:t>
            </a:r>
            <a:r>
              <a:rPr lang="cs-CZ" sz="1300" dirty="0"/>
              <a:t> </a:t>
            </a:r>
            <a:endParaRPr lang="cs-CZ" sz="1300" dirty="0" smtClean="0"/>
          </a:p>
          <a:p>
            <a:pPr marL="400050" lvl="1" indent="0">
              <a:buNone/>
            </a:pPr>
            <a:r>
              <a:rPr lang="cs-CZ" sz="1300" dirty="0" smtClean="0"/>
              <a:t>Cesta </a:t>
            </a:r>
            <a:r>
              <a:rPr lang="cs-CZ" sz="1300" dirty="0"/>
              <a:t>domů, z. </a:t>
            </a:r>
            <a:r>
              <a:rPr lang="cs-CZ" sz="1300" dirty="0" err="1"/>
              <a:t>ú.</a:t>
            </a:r>
            <a:r>
              <a:rPr lang="cs-CZ" sz="1300" dirty="0"/>
              <a:t> </a:t>
            </a:r>
            <a:endParaRPr lang="cs-CZ" sz="1300" dirty="0" smtClean="0"/>
          </a:p>
          <a:p>
            <a:pPr marL="400050" lvl="1" indent="0">
              <a:buNone/>
            </a:pPr>
            <a:r>
              <a:rPr lang="cs-CZ" sz="1300" dirty="0" smtClean="0"/>
              <a:t>Domov </a:t>
            </a:r>
            <a:r>
              <a:rPr lang="cs-CZ" sz="1300" dirty="0"/>
              <a:t>pro seniory a Pečovatelská služba v Žatci, p. o. Domov Pod Kavčí Skálou Říčany TŘI, o. p. s. </a:t>
            </a:r>
            <a:endParaRPr lang="cs-CZ" sz="1300" dirty="0" smtClean="0"/>
          </a:p>
          <a:p>
            <a:pPr marL="400050" lvl="1" indent="0">
              <a:buNone/>
            </a:pPr>
            <a:endParaRPr lang="cs-CZ" sz="1300" dirty="0" smtClean="0"/>
          </a:p>
          <a:p>
            <a:pPr marL="0" indent="0">
              <a:buNone/>
            </a:pPr>
            <a:r>
              <a:rPr lang="cs-CZ" sz="1700" dirty="0" smtClean="0"/>
              <a:t>Projekt: </a:t>
            </a:r>
            <a:r>
              <a:rPr lang="cs-CZ" sz="1700" b="1" dirty="0" smtClean="0"/>
              <a:t>Centrum paliativní péče</a:t>
            </a:r>
          </a:p>
          <a:p>
            <a:pPr marL="400050" lvl="1" indent="0">
              <a:buNone/>
            </a:pPr>
            <a:endParaRPr lang="cs-CZ" sz="1300" b="1" dirty="0" smtClean="0"/>
          </a:p>
          <a:p>
            <a:pPr marL="400050" lvl="1" indent="0">
              <a:buNone/>
            </a:pPr>
            <a:r>
              <a:rPr lang="cs-CZ" sz="1300" b="1" dirty="0" smtClean="0"/>
              <a:t>metodická podpora</a:t>
            </a:r>
          </a:p>
          <a:p>
            <a:pPr marL="400050" lvl="1" indent="0">
              <a:buNone/>
            </a:pPr>
            <a:r>
              <a:rPr lang="cs-CZ" sz="1300" b="1" dirty="0" smtClean="0"/>
              <a:t>vzdělávání</a:t>
            </a:r>
          </a:p>
          <a:p>
            <a:pPr marL="400050" lvl="1" indent="0">
              <a:buNone/>
            </a:pPr>
            <a:r>
              <a:rPr lang="cs-CZ" sz="1300" b="1" dirty="0" smtClean="0"/>
              <a:t>výzkum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2. CESTA 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455" cy="370239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/>
              <a:t>Česko –švýcarské fondy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1700" dirty="0" smtClean="0"/>
              <a:t>Projekt: </a:t>
            </a:r>
            <a:r>
              <a:rPr lang="cs-CZ" sz="1700" b="1" dirty="0"/>
              <a:t>Rozvoj geriatrické a paliativní péče v </a:t>
            </a:r>
            <a:r>
              <a:rPr lang="cs-CZ" sz="1700" b="1" dirty="0" smtClean="0"/>
              <a:t>pobytových </a:t>
            </a:r>
            <a:r>
              <a:rPr lang="cs-CZ" sz="1700" b="1" dirty="0"/>
              <a:t>zařízeních sociálních </a:t>
            </a:r>
            <a:r>
              <a:rPr lang="cs-CZ" sz="1700" b="1" dirty="0" smtClean="0"/>
              <a:t>služeb	</a:t>
            </a:r>
          </a:p>
          <a:p>
            <a:pPr marL="400050" lvl="1" indent="0">
              <a:buNone/>
            </a:pPr>
            <a:r>
              <a:rPr lang="cs-CZ" sz="1300" dirty="0" smtClean="0"/>
              <a:t>Asociace poskytovatelů sociálních služeb ČR</a:t>
            </a:r>
          </a:p>
          <a:p>
            <a:pPr marL="400050" lvl="1" indent="0">
              <a:buNone/>
            </a:pPr>
            <a:r>
              <a:rPr lang="cs-CZ" sz="1300" dirty="0" err="1" smtClean="0"/>
              <a:t>Stiftung</a:t>
            </a:r>
            <a:r>
              <a:rPr lang="cs-CZ" sz="1300" dirty="0" smtClean="0"/>
              <a:t> </a:t>
            </a:r>
            <a:r>
              <a:rPr lang="cs-CZ" sz="1300" dirty="0" err="1" smtClean="0"/>
              <a:t>Diakoniewerk</a:t>
            </a:r>
            <a:r>
              <a:rPr lang="cs-CZ" sz="1300" dirty="0" smtClean="0"/>
              <a:t> </a:t>
            </a:r>
            <a:r>
              <a:rPr lang="cs-CZ" sz="1300" dirty="0" err="1" smtClean="0"/>
              <a:t>Neumuenster</a:t>
            </a:r>
            <a:r>
              <a:rPr lang="cs-CZ" sz="1300" dirty="0"/>
              <a:t> </a:t>
            </a:r>
            <a:r>
              <a:rPr lang="cs-CZ" sz="1300" dirty="0" smtClean="0"/>
              <a:t>(</a:t>
            </a:r>
            <a:r>
              <a:rPr lang="cs-CZ" sz="1300" dirty="0" err="1" smtClean="0"/>
              <a:t>Zurich</a:t>
            </a:r>
            <a:r>
              <a:rPr lang="cs-CZ" sz="1300" dirty="0" smtClean="0"/>
              <a:t>, CH)</a:t>
            </a:r>
          </a:p>
          <a:p>
            <a:pPr marL="400050" lvl="1" indent="0">
              <a:buNone/>
            </a:pPr>
            <a:endParaRPr lang="cs-CZ" sz="1300" dirty="0"/>
          </a:p>
          <a:p>
            <a:pPr marL="0" indent="0">
              <a:buNone/>
            </a:pPr>
            <a:r>
              <a:rPr lang="cs-CZ" sz="1700" dirty="0" smtClean="0"/>
              <a:t>Projekt: </a:t>
            </a:r>
            <a:r>
              <a:rPr lang="cs-CZ" sz="1700" b="1" dirty="0" smtClean="0"/>
              <a:t>Certifikace paliativního přístupu v sociálních službách</a:t>
            </a:r>
          </a:p>
          <a:p>
            <a:pPr marL="400050" lvl="1" indent="0">
              <a:buNone/>
            </a:pPr>
            <a:r>
              <a:rPr lang="cs-CZ" sz="1400" dirty="0"/>
              <a:t>Asociace poskytovatelů sociálních služeb ČR</a:t>
            </a:r>
          </a:p>
          <a:p>
            <a:pPr marL="0" indent="0">
              <a:buNone/>
            </a:pPr>
            <a:endParaRPr lang="cs-CZ" sz="1700" b="1" dirty="0" smtClean="0"/>
          </a:p>
          <a:p>
            <a:pPr marL="400050" lvl="1" indent="0">
              <a:buNone/>
            </a:pPr>
            <a:r>
              <a:rPr lang="cs-CZ" sz="1300" b="1" dirty="0" smtClean="0"/>
              <a:t>metodická podpora</a:t>
            </a:r>
          </a:p>
          <a:p>
            <a:pPr marL="400050" lvl="1" indent="0">
              <a:buNone/>
            </a:pPr>
            <a:r>
              <a:rPr lang="cs-CZ" sz="1300" b="1" dirty="0"/>
              <a:t>v</a:t>
            </a:r>
            <a:r>
              <a:rPr lang="cs-CZ" sz="1300" b="1" dirty="0" smtClean="0"/>
              <a:t>zdělávání</a:t>
            </a:r>
          </a:p>
          <a:p>
            <a:pPr marL="400050" lvl="1" indent="0">
              <a:buNone/>
            </a:pPr>
            <a:r>
              <a:rPr lang="cs-CZ" sz="1300" b="1" dirty="0"/>
              <a:t>p</a:t>
            </a:r>
            <a:r>
              <a:rPr lang="cs-CZ" sz="1300" b="1" dirty="0" smtClean="0"/>
              <a:t>roces certifikace</a:t>
            </a:r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53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Paliativní péče v prostoru</a:t>
            </a:r>
            <a:br>
              <a:rPr lang="cs-CZ" dirty="0" smtClean="0"/>
            </a:br>
            <a:r>
              <a:rPr lang="cs-CZ" dirty="0" smtClean="0"/>
              <a:t>sociálních služeb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smtClean="0"/>
              <a:t>CESTA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Individualisti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Individuální projekty některých domovů pro seniory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Domov Sušice</a:t>
            </a:r>
          </a:p>
          <a:p>
            <a:pPr marL="0" indent="0">
              <a:buNone/>
            </a:pPr>
            <a:r>
              <a:rPr lang="cs-CZ" sz="2000" dirty="0" smtClean="0"/>
              <a:t>Domov Bruntál</a:t>
            </a:r>
          </a:p>
          <a:p>
            <a:pPr marL="0" indent="0">
              <a:buNone/>
            </a:pPr>
            <a:r>
              <a:rPr lang="cs-CZ" sz="2000" dirty="0" smtClean="0"/>
              <a:t>Domov Praha 9</a:t>
            </a: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455" cy="37023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300" b="1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32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Paliativní péče v prostoru</a:t>
            </a:r>
            <a:br>
              <a:rPr lang="cs-CZ" dirty="0" smtClean="0"/>
            </a:br>
            <a:r>
              <a:rPr lang="cs-CZ" dirty="0" smtClean="0"/>
              <a:t>sociálních služeb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smtClean="0"/>
              <a:t>CESTA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Individualisti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Individuální projekty některých domovů pro seniory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Domov Sušice</a:t>
            </a:r>
          </a:p>
          <a:p>
            <a:pPr marL="0" indent="0">
              <a:buNone/>
            </a:pPr>
            <a:r>
              <a:rPr lang="cs-CZ" sz="2000" dirty="0" smtClean="0"/>
              <a:t>Domov Bruntál</a:t>
            </a:r>
          </a:p>
          <a:p>
            <a:pPr marL="0" indent="0">
              <a:buNone/>
            </a:pPr>
            <a:r>
              <a:rPr lang="cs-CZ" sz="2000" dirty="0" smtClean="0"/>
              <a:t>Domov Praha 9</a:t>
            </a: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45025" y="1476375"/>
            <a:ext cx="4041775" cy="639762"/>
          </a:xfrm>
        </p:spPr>
        <p:txBody>
          <a:bodyPr/>
          <a:lstStyle/>
          <a:p>
            <a:r>
              <a:rPr lang="cs-CZ" dirty="0" smtClean="0"/>
              <a:t>4. </a:t>
            </a:r>
            <a:r>
              <a:rPr lang="cs-CZ" dirty="0" smtClean="0"/>
              <a:t>CESTA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47455" cy="37023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dirty="0" smtClean="0"/>
              <a:t>Kraj Vysočina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Celokrajská koncepce paliativní péče v Kraji Vysočina – </a:t>
            </a:r>
            <a:r>
              <a:rPr lang="cs-CZ" sz="2000" b="1" dirty="0" err="1" smtClean="0"/>
              <a:t>Paliatr</a:t>
            </a:r>
            <a:r>
              <a:rPr lang="cs-CZ" sz="2000" b="1" dirty="0" smtClean="0"/>
              <a:t> Vysočina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Krajem řízená a </a:t>
            </a:r>
            <a:r>
              <a:rPr lang="cs-CZ" sz="2000" dirty="0" smtClean="0"/>
              <a:t>nastavovaná spolupráce všech poskytovatelů zdravotních a sociálních služeb.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Tx/>
              <a:buChar char="-"/>
            </a:pPr>
            <a:r>
              <a:rPr lang="cs-CZ" sz="2000" dirty="0" smtClean="0"/>
              <a:t>kulaté stoly</a:t>
            </a:r>
          </a:p>
          <a:p>
            <a:pPr>
              <a:buFontTx/>
              <a:buChar char="-"/>
            </a:pPr>
            <a:r>
              <a:rPr lang="cs-CZ" sz="2000" dirty="0"/>
              <a:t>v</a:t>
            </a:r>
            <a:r>
              <a:rPr lang="cs-CZ" sz="2000" dirty="0" smtClean="0"/>
              <a:t>zdělávání 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oncepce</a:t>
            </a:r>
          </a:p>
          <a:p>
            <a:pPr>
              <a:buFontTx/>
              <a:buChar char="-"/>
            </a:pPr>
            <a:r>
              <a:rPr lang="cs-CZ" sz="2000" dirty="0" smtClean="0"/>
              <a:t>nastavování spolupráce</a:t>
            </a: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054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Paliativní péče v prostoru</a:t>
            </a:r>
            <a:br>
              <a:rPr lang="cs-CZ" dirty="0" smtClean="0"/>
            </a:br>
            <a:r>
              <a:rPr lang="cs-CZ" dirty="0" smtClean="0"/>
              <a:t>sociálních služeb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350188"/>
            <a:ext cx="2520280" cy="3566434"/>
          </a:xfrm>
        </p:spPr>
      </p:pic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15364"/>
            <a:ext cx="2523026" cy="356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5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Paliativní péče v prostoru</a:t>
            </a:r>
            <a:br>
              <a:rPr lang="cs-CZ" dirty="0" smtClean="0"/>
            </a:br>
            <a:r>
              <a:rPr lang="cs-CZ" dirty="0" smtClean="0"/>
              <a:t>sociálních služeb</a:t>
            </a:r>
            <a:endParaRPr lang="cs-CZ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Zkušenosti/problémová místa získaná z projektů:</a:t>
            </a:r>
          </a:p>
          <a:p>
            <a:pPr>
              <a:buFontTx/>
              <a:buChar char="-"/>
            </a:pPr>
            <a:r>
              <a:rPr lang="cs-CZ" sz="2000" dirty="0"/>
              <a:t>n</a:t>
            </a:r>
            <a:r>
              <a:rPr lang="cs-CZ" sz="2000" dirty="0" smtClean="0"/>
              <a:t>evyjasněnost pojmů a přístupů</a:t>
            </a:r>
          </a:p>
          <a:p>
            <a:pPr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roblém zdravotně-sociální pomezí</a:t>
            </a:r>
          </a:p>
          <a:p>
            <a:pPr>
              <a:buFontTx/>
              <a:buChar char="-"/>
            </a:pPr>
            <a:r>
              <a:rPr lang="cs-CZ" sz="2000" dirty="0"/>
              <a:t>n</a:t>
            </a:r>
            <a:r>
              <a:rPr lang="cs-CZ" sz="2000" dirty="0" smtClean="0"/>
              <a:t>epřipravený personál – postoje!, vzdělání, podpůrné aktivity</a:t>
            </a:r>
          </a:p>
          <a:p>
            <a:pPr>
              <a:buFontTx/>
              <a:buChar char="-"/>
            </a:pPr>
            <a:r>
              <a:rPr lang="cs-CZ" sz="2000" dirty="0"/>
              <a:t>n</a:t>
            </a:r>
            <a:r>
              <a:rPr lang="cs-CZ" sz="2000" dirty="0" smtClean="0"/>
              <a:t>eexistence standardů a metodické podpory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ultura organizací – např. velmi nízká schopnost pracovat v týmu</a:t>
            </a:r>
          </a:p>
          <a:p>
            <a:pPr>
              <a:buFontTx/>
              <a:buChar char="-"/>
            </a:pPr>
            <a:r>
              <a:rPr lang="cs-CZ" sz="2000" dirty="0"/>
              <a:t>f</a:t>
            </a:r>
            <a:r>
              <a:rPr lang="cs-CZ" sz="2000" dirty="0" smtClean="0"/>
              <a:t>ormalismus a  byrokracie</a:t>
            </a:r>
          </a:p>
          <a:p>
            <a:pPr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roblém spolupráce, resp. nespolupráce praktických lékařů</a:t>
            </a:r>
          </a:p>
          <a:p>
            <a:pPr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ostoje společnosti a rodinných </a:t>
            </a:r>
            <a:r>
              <a:rPr lang="cs-CZ" sz="2000" dirty="0" smtClean="0"/>
              <a:t>příslušníků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/>
              <a:t>s</a:t>
            </a:r>
            <a:r>
              <a:rPr lang="cs-CZ" sz="2000" dirty="0" smtClean="0"/>
              <a:t>ložitost domluvy více poskytovatelů</a:t>
            </a:r>
          </a:p>
          <a:p>
            <a:pPr>
              <a:buFontTx/>
              <a:buChar char="-"/>
            </a:pPr>
            <a:r>
              <a:rPr lang="cs-CZ" sz="2000" dirty="0"/>
              <a:t>n</a:t>
            </a:r>
            <a:r>
              <a:rPr lang="cs-CZ" sz="2000" dirty="0" smtClean="0"/>
              <a:t>evyjasněnost financování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09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Paliativní péče v prostoru</a:t>
            </a:r>
            <a:br>
              <a:rPr lang="cs-CZ" dirty="0" smtClean="0"/>
            </a:br>
            <a:r>
              <a:rPr lang="cs-CZ" dirty="0" smtClean="0"/>
              <a:t>sociálních služeb</a:t>
            </a:r>
            <a:endParaRPr lang="cs-CZ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Způsoby práce s paliativním konceptem v domově:</a:t>
            </a:r>
          </a:p>
          <a:p>
            <a:pPr marL="0" indent="0">
              <a:buNone/>
            </a:pPr>
            <a:endParaRPr lang="cs-CZ" sz="2400" dirty="0"/>
          </a:p>
          <a:p>
            <a:pPr marL="457200" indent="-457200">
              <a:buAutoNum type="arabicPeriod"/>
            </a:pPr>
            <a:r>
              <a:rPr lang="cs-CZ" sz="2400" dirty="0" smtClean="0"/>
              <a:t>Implementace paliativní filosofie – laskavá a důstojná péče v závěru života</a:t>
            </a:r>
          </a:p>
          <a:p>
            <a:pPr marL="457200" indent="-457200">
              <a:buAutoNum type="arabicPeriod"/>
            </a:pPr>
            <a:endParaRPr lang="cs-CZ" sz="2400" dirty="0"/>
          </a:p>
          <a:p>
            <a:pPr marL="457200" indent="-457200">
              <a:buAutoNum type="arabicPeriod"/>
            </a:pPr>
            <a:r>
              <a:rPr lang="cs-CZ" sz="2400" dirty="0" smtClean="0"/>
              <a:t>Obecná paliativní péče (in-house) – domov si zajistí sám </a:t>
            </a: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3.    Obecná paliativní péče + spolupráce se specializovanou paliativní péčí (mobilní PP, paliativní oddělení v nemocnici, apod.)</a:t>
            </a: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60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 Co nabízí APSS ČR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V rámci procesu zlepšování kvality péče v závěru života v pobytových zařízeních sociálních služeb APSS ČR nabízí: </a:t>
            </a:r>
          </a:p>
          <a:p>
            <a:pPr marL="0" indent="0">
              <a:buNone/>
            </a:pPr>
            <a:endParaRPr lang="cs-CZ" sz="2000" dirty="0" smtClean="0"/>
          </a:p>
          <a:p>
            <a:pPr marL="514350" indent="-514350">
              <a:buAutoNum type="arabicParenR"/>
            </a:pPr>
            <a:r>
              <a:rPr lang="cs-CZ" sz="2400" dirty="0" smtClean="0"/>
              <a:t>Individuální konzultace a metodickou podporu</a:t>
            </a:r>
          </a:p>
          <a:p>
            <a:pPr marL="514350" indent="-514350">
              <a:buAutoNum type="arabicParenR"/>
            </a:pPr>
            <a:r>
              <a:rPr lang="cs-CZ" sz="2400" dirty="0" smtClean="0"/>
              <a:t>Vzdělávání personálu </a:t>
            </a:r>
          </a:p>
          <a:p>
            <a:pPr marL="400050" lvl="1" indent="0">
              <a:buNone/>
            </a:pPr>
            <a:r>
              <a:rPr lang="cs-CZ" sz="1200" dirty="0" smtClean="0"/>
              <a:t>1</a:t>
            </a:r>
            <a:r>
              <a:rPr lang="cs-CZ" sz="1200" dirty="0"/>
              <a:t>)  </a:t>
            </a:r>
            <a:r>
              <a:rPr lang="cs-CZ" sz="1200" b="1" dirty="0"/>
              <a:t>Úvod do paliativní péče </a:t>
            </a:r>
          </a:p>
          <a:p>
            <a:pPr marL="400050" lvl="1" indent="0">
              <a:buNone/>
            </a:pPr>
            <a:r>
              <a:rPr lang="cs-CZ" sz="1200" dirty="0" smtClean="0"/>
              <a:t>2</a:t>
            </a:r>
            <a:r>
              <a:rPr lang="cs-CZ" sz="1200" dirty="0"/>
              <a:t>) </a:t>
            </a:r>
            <a:r>
              <a:rPr lang="cs-CZ" sz="1200" b="1" dirty="0"/>
              <a:t>Péče o umírajícího </a:t>
            </a:r>
          </a:p>
          <a:p>
            <a:pPr marL="400050" lvl="1" indent="0">
              <a:buNone/>
            </a:pPr>
            <a:r>
              <a:rPr lang="cs-CZ" sz="1200" dirty="0" smtClean="0"/>
              <a:t>3</a:t>
            </a:r>
            <a:r>
              <a:rPr lang="cs-CZ" sz="1200" dirty="0"/>
              <a:t>) </a:t>
            </a:r>
            <a:r>
              <a:rPr lang="cs-CZ" sz="1200" b="1" dirty="0"/>
              <a:t>Práce a komunikace s rodinou </a:t>
            </a:r>
          </a:p>
          <a:p>
            <a:pPr marL="400050" lvl="1" indent="0">
              <a:buNone/>
            </a:pPr>
            <a:r>
              <a:rPr lang="cs-CZ" sz="1200" dirty="0" smtClean="0"/>
              <a:t>4</a:t>
            </a:r>
            <a:r>
              <a:rPr lang="cs-CZ" sz="1200" dirty="0"/>
              <a:t>) </a:t>
            </a:r>
            <a:r>
              <a:rPr lang="cs-CZ" sz="1200" b="1" dirty="0"/>
              <a:t>Etika a umírání  </a:t>
            </a:r>
          </a:p>
          <a:p>
            <a:pPr marL="400050" lvl="1" indent="0">
              <a:buNone/>
            </a:pPr>
            <a:r>
              <a:rPr lang="cs-CZ" sz="1200" dirty="0" smtClean="0"/>
              <a:t>5</a:t>
            </a:r>
            <a:r>
              <a:rPr lang="cs-CZ" sz="1200" dirty="0"/>
              <a:t>) </a:t>
            </a:r>
            <a:r>
              <a:rPr lang="cs-CZ" sz="1200" b="1" dirty="0"/>
              <a:t>Organizace paliativní péče </a:t>
            </a:r>
          </a:p>
          <a:p>
            <a:pPr marL="457200" indent="-457200">
              <a:buAutoNum type="arabicParenR" startAt="3"/>
            </a:pPr>
            <a:r>
              <a:rPr lang="cs-CZ" sz="2400" dirty="0" smtClean="0"/>
              <a:t>Certifikace paliativního přístupu v sociálních službách</a:t>
            </a:r>
          </a:p>
          <a:p>
            <a:pPr marL="457200" indent="-457200">
              <a:buAutoNum type="arabicParenR" startAt="3"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000" dirty="0" smtClean="0"/>
              <a:t>Nový projekt APSS ČR u NF </a:t>
            </a:r>
            <a:r>
              <a:rPr lang="cs-CZ" sz="2000" dirty="0" err="1" smtClean="0"/>
              <a:t>Avast</a:t>
            </a:r>
            <a:r>
              <a:rPr lang="cs-CZ" sz="2000" dirty="0" smtClean="0"/>
              <a:t> „ Spolu až do konce“ 2018  - ?</a:t>
            </a:r>
          </a:p>
          <a:p>
            <a:pPr marL="457200" indent="-457200">
              <a:buAutoNum type="arabicParenR" startAt="3"/>
            </a:pPr>
            <a:endParaRPr lang="cs-CZ" sz="2400" b="1" dirty="0"/>
          </a:p>
          <a:p>
            <a:pPr marL="0" indent="0">
              <a:buNone/>
            </a:pPr>
            <a:endParaRPr lang="cs-CZ" sz="2400" b="1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9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Cíle certifikačního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Ověřit, jakým způsobem je zařízení připraveno na poskytování důstojné, bezpečné a kvalitní péče v závěru života v souladu s konceptem/ hodnotami paliativní péče</a:t>
            </a:r>
          </a:p>
          <a:p>
            <a:endParaRPr lang="cs-CZ" sz="2000" dirty="0"/>
          </a:p>
          <a:p>
            <a:r>
              <a:rPr lang="cs-CZ" sz="2000" dirty="0" smtClean="0"/>
              <a:t>podpora </a:t>
            </a:r>
            <a:r>
              <a:rPr lang="cs-CZ" sz="2000" dirty="0"/>
              <a:t>zvyšování kvality poskytovaných služeb v pobytových zařízeních sociálních služeb </a:t>
            </a:r>
          </a:p>
          <a:p>
            <a:r>
              <a:rPr lang="cs-CZ" sz="2000" dirty="0" smtClean="0"/>
              <a:t>podpořit změnu </a:t>
            </a:r>
            <a:r>
              <a:rPr lang="cs-CZ" sz="2000" dirty="0"/>
              <a:t>přístupu společnosti k tématu smrti a umírání </a:t>
            </a:r>
          </a:p>
          <a:p>
            <a:r>
              <a:rPr lang="cs-CZ" sz="2000" dirty="0" smtClean="0"/>
              <a:t>osvěta a </a:t>
            </a:r>
            <a:r>
              <a:rPr lang="cs-CZ" sz="2000" dirty="0"/>
              <a:t>zvýšení informovanosti </a:t>
            </a:r>
            <a:r>
              <a:rPr lang="cs-CZ" sz="2000" dirty="0" smtClean="0"/>
              <a:t>o tématu umírání a smrti</a:t>
            </a:r>
          </a:p>
          <a:p>
            <a:r>
              <a:rPr lang="cs-CZ" sz="2000" dirty="0" smtClean="0"/>
              <a:t>pomoc s promýšlením, jak nastavit v domově péči v závěru života</a:t>
            </a:r>
          </a:p>
          <a:p>
            <a:r>
              <a:rPr lang="cs-CZ" sz="2000" dirty="0" smtClean="0"/>
              <a:t>možnost </a:t>
            </a:r>
            <a:r>
              <a:rPr lang="cs-CZ" sz="2000" dirty="0"/>
              <a:t>získání odborné zpětné vazby (pro certifikované zařízení) </a:t>
            </a:r>
          </a:p>
          <a:p>
            <a:r>
              <a:rPr lang="cs-CZ" sz="2000" dirty="0" smtClean="0"/>
              <a:t>pomoc </a:t>
            </a:r>
            <a:r>
              <a:rPr lang="cs-CZ" sz="2000" dirty="0"/>
              <a:t>s nastavením procesních kroků při zavádění konceptu paliativní </a:t>
            </a:r>
            <a:r>
              <a:rPr lang="cs-CZ" sz="2000" dirty="0" smtClean="0"/>
              <a:t>péče v sociálních službách</a:t>
            </a:r>
            <a:endParaRPr lang="cs-CZ" sz="2000" dirty="0"/>
          </a:p>
          <a:p>
            <a:r>
              <a:rPr lang="cs-CZ" sz="2000" dirty="0"/>
              <a:t>zvýšení prestiže certifikovaných zařízení 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67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Inspirace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Česko-švýcarský projekt „</a:t>
            </a:r>
            <a:r>
              <a:rPr lang="cs-CZ" sz="2000" dirty="0"/>
              <a:t>Rozvoj geriatrické a paliativní péče v pobytových zařízeních sociálních služeb</a:t>
            </a:r>
            <a:r>
              <a:rPr lang="cs-CZ" sz="2000" dirty="0" smtClean="0"/>
              <a:t>“, realizovaný  APSS ČR v letech 2014-2016</a:t>
            </a:r>
          </a:p>
          <a:p>
            <a:endParaRPr lang="cs-CZ" sz="2000" dirty="0" smtClean="0"/>
          </a:p>
          <a:p>
            <a:pPr lvl="5">
              <a:buFont typeface="Wingdings" panose="05000000000000000000" pitchFamily="2" charset="2"/>
              <a:buChar char="Ø"/>
            </a:pPr>
            <a:r>
              <a:rPr lang="cs-CZ" dirty="0" smtClean="0"/>
              <a:t>Švýcarský systém certifikace </a:t>
            </a:r>
            <a:r>
              <a:rPr lang="cs-CZ" dirty="0"/>
              <a:t>„Kvalita v paliativní péči“ (</a:t>
            </a:r>
            <a:r>
              <a:rPr lang="cs-CZ" dirty="0" err="1"/>
              <a:t>Das</a:t>
            </a:r>
            <a:r>
              <a:rPr lang="cs-CZ" dirty="0"/>
              <a:t> Label „</a:t>
            </a:r>
            <a:r>
              <a:rPr lang="cs-CZ" dirty="0" err="1"/>
              <a:t>Qualität</a:t>
            </a:r>
            <a:r>
              <a:rPr lang="cs-CZ" dirty="0"/>
              <a:t> in </a:t>
            </a:r>
            <a:r>
              <a:rPr lang="cs-CZ" dirty="0" err="1"/>
              <a:t>Palliative</a:t>
            </a:r>
            <a:r>
              <a:rPr lang="cs-CZ" dirty="0"/>
              <a:t> Care“), kterou uděluje Švýcarská společnost pro kvalitu v paliativní </a:t>
            </a:r>
            <a:r>
              <a:rPr lang="cs-CZ" dirty="0" smtClean="0"/>
              <a:t>péči  </a:t>
            </a:r>
          </a:p>
          <a:p>
            <a:pPr lvl="8" indent="-34290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lvl="8" indent="-342900">
              <a:buFont typeface="Wingdings" panose="05000000000000000000" pitchFamily="2" charset="2"/>
              <a:buChar char="Ø"/>
            </a:pPr>
            <a:r>
              <a:rPr lang="cs-CZ" dirty="0" smtClean="0"/>
              <a:t>Proces tvorby a zavádění Značky kvality  v sociálních službách, která byla vytvořena APSS ČR v letech 2009-2010</a:t>
            </a:r>
            <a:endParaRPr lang="cs-CZ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365104"/>
            <a:ext cx="3309348" cy="86627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564904"/>
            <a:ext cx="1791538" cy="134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3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Výchozí postoje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    1. Přístup: SMRT </a:t>
            </a:r>
            <a:r>
              <a:rPr lang="cs-CZ" sz="1600" dirty="0" smtClean="0"/>
              <a:t>(SI) </a:t>
            </a:r>
            <a:r>
              <a:rPr lang="cs-CZ" sz="2000" dirty="0" smtClean="0"/>
              <a:t>NEPŘIPUSTÍME!</a:t>
            </a:r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     2. Přístup: UMÍRAJÍCÍHO </a:t>
            </a:r>
            <a:r>
              <a:rPr lang="cs-CZ" sz="1600" dirty="0" smtClean="0"/>
              <a:t>(ALESPOŇ) </a:t>
            </a:r>
            <a:r>
              <a:rPr lang="cs-CZ" sz="2000" dirty="0" smtClean="0"/>
              <a:t>NEOPUSTÍME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     3. Přístup: CO ZNAMENÁ INDIVIDUÁLNÍ, DŮSTOJNÁ A KVALITNÍ PÉČE V              	              ZÁVĚRU ŽIVOTA </a:t>
            </a:r>
            <a:r>
              <a:rPr lang="cs-CZ" sz="1600" dirty="0" smtClean="0"/>
              <a:t>(pro poskytovatele sociálních služeb)</a:t>
            </a:r>
            <a:r>
              <a:rPr lang="cs-CZ" sz="2000" dirty="0" smtClean="0"/>
              <a:t>? </a:t>
            </a:r>
            <a:endParaRPr lang="cs-CZ" sz="8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23528" y="2420888"/>
            <a:ext cx="504056" cy="2448272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96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Principy certifikačního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jedná se o motivační certifikaci (tzn. </a:t>
            </a:r>
            <a:r>
              <a:rPr lang="cs-CZ" sz="2000" dirty="0" smtClean="0"/>
              <a:t>není absolutně přísná, nebude </a:t>
            </a:r>
            <a:r>
              <a:rPr lang="cs-CZ" sz="2000" dirty="0"/>
              <a:t>určena jenom několika „nejlepším“ zařízením, ale bude </a:t>
            </a:r>
            <a:r>
              <a:rPr lang="cs-CZ" sz="2000" dirty="0" smtClean="0"/>
              <a:t>dostupná….) </a:t>
            </a:r>
            <a:endParaRPr lang="cs-CZ" sz="2000" dirty="0"/>
          </a:p>
          <a:p>
            <a:r>
              <a:rPr lang="cs-CZ" sz="2000" dirty="0" smtClean="0"/>
              <a:t>vytvořeno ve spolupráci a v diskusi s odborníky na paliativní péči v ČR (konzultace, oponentura) </a:t>
            </a:r>
            <a:endParaRPr lang="cs-CZ" sz="2000" dirty="0"/>
          </a:p>
          <a:p>
            <a:r>
              <a:rPr lang="cs-CZ" sz="2000" dirty="0" smtClean="0"/>
              <a:t>spojeno </a:t>
            </a:r>
            <a:r>
              <a:rPr lang="cs-CZ" sz="2000" dirty="0"/>
              <a:t>se vzděláváním </a:t>
            </a:r>
            <a:r>
              <a:rPr lang="cs-CZ" sz="2000" dirty="0" smtClean="0"/>
              <a:t>a podporou pracovníků /zařízení </a:t>
            </a:r>
          </a:p>
          <a:p>
            <a:r>
              <a:rPr lang="cs-CZ" sz="2000" dirty="0" smtClean="0"/>
              <a:t>systémem </a:t>
            </a:r>
            <a:r>
              <a:rPr lang="cs-CZ" sz="2000" dirty="0"/>
              <a:t>mám/nemám certifikaci – tj. obdržením certifikátu vyjadřuji, že </a:t>
            </a:r>
            <a:r>
              <a:rPr lang="cs-CZ" sz="2000" b="1" dirty="0"/>
              <a:t>jsem zařízení </a:t>
            </a:r>
            <a:r>
              <a:rPr lang="cs-CZ" sz="2000" b="1" dirty="0" smtClean="0"/>
              <a:t>připravené poskytovat kvalitní, bezpečnou, lidskou a důstojnou péči v závěru života</a:t>
            </a:r>
            <a:endParaRPr lang="cs-CZ" sz="2000" b="1" dirty="0"/>
          </a:p>
          <a:p>
            <a:r>
              <a:rPr lang="cs-CZ" sz="2000" dirty="0" smtClean="0"/>
              <a:t>systém </a:t>
            </a:r>
            <a:r>
              <a:rPr lang="cs-CZ" sz="2000" dirty="0"/>
              <a:t>je určen pro domovy pro seniory, domovy se zvláštním režimem, domovy pro osoby se zdravotním postižením (</a:t>
            </a:r>
            <a:r>
              <a:rPr lang="cs-CZ" sz="2000" b="1" dirty="0"/>
              <a:t>nikoli pro </a:t>
            </a:r>
            <a:r>
              <a:rPr lang="cs-CZ" sz="2000" b="1" dirty="0" smtClean="0"/>
              <a:t>specializovaná zařízení hospicové a paliativní péče</a:t>
            </a:r>
            <a:r>
              <a:rPr lang="cs-CZ" sz="2000" dirty="0" smtClean="0"/>
              <a:t>) </a:t>
            </a:r>
            <a:endParaRPr lang="cs-CZ" sz="2000" dirty="0"/>
          </a:p>
          <a:p>
            <a:endParaRPr lang="cs-CZ" sz="2000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08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0. Vstupní kritéria</a:t>
            </a:r>
          </a:p>
          <a:p>
            <a:pPr marL="0" indent="0">
              <a:buNone/>
            </a:pPr>
            <a:r>
              <a:rPr lang="cs-CZ" sz="2400" dirty="0" smtClean="0"/>
              <a:t>1. Koncepce </a:t>
            </a:r>
            <a:r>
              <a:rPr lang="cs-CZ" sz="2400" dirty="0"/>
              <a:t>paliativní péče</a:t>
            </a:r>
          </a:p>
          <a:p>
            <a:pPr marL="0" indent="0">
              <a:buNone/>
            </a:pPr>
            <a:r>
              <a:rPr lang="cs-CZ" sz="2400" dirty="0"/>
              <a:t>2. Anamnéza klienta</a:t>
            </a:r>
          </a:p>
          <a:p>
            <a:pPr marL="0" indent="0">
              <a:buNone/>
            </a:pPr>
            <a:r>
              <a:rPr lang="cs-CZ" sz="2400" dirty="0"/>
              <a:t>3. Individuální přístup a péče</a:t>
            </a:r>
          </a:p>
          <a:p>
            <a:pPr marL="0" indent="0">
              <a:buNone/>
            </a:pPr>
            <a:r>
              <a:rPr lang="cs-CZ" sz="2400" dirty="0"/>
              <a:t>4. Práva klienta</a:t>
            </a:r>
          </a:p>
          <a:p>
            <a:pPr marL="0" indent="0">
              <a:buNone/>
            </a:pPr>
            <a:r>
              <a:rPr lang="cs-CZ" sz="2400" dirty="0"/>
              <a:t>5. Lékařské zajištění</a:t>
            </a:r>
          </a:p>
          <a:p>
            <a:pPr marL="0" indent="0">
              <a:buNone/>
            </a:pPr>
            <a:r>
              <a:rPr lang="cs-CZ" sz="2400" dirty="0"/>
              <a:t>6. Koordinace péče, spolupráce a komunikace</a:t>
            </a:r>
          </a:p>
          <a:p>
            <a:pPr marL="0" indent="0">
              <a:buNone/>
            </a:pPr>
            <a:r>
              <a:rPr lang="cs-CZ" sz="2400" dirty="0"/>
              <a:t>7. Podpora pracovníků</a:t>
            </a:r>
          </a:p>
          <a:p>
            <a:pPr marL="0" indent="0">
              <a:buNone/>
            </a:pPr>
            <a:r>
              <a:rPr lang="cs-CZ" sz="2400" dirty="0"/>
              <a:t>8. Spolupráce a zapojení blízkých osob</a:t>
            </a:r>
          </a:p>
          <a:p>
            <a:pPr marL="0" indent="0">
              <a:buNone/>
            </a:pPr>
            <a:r>
              <a:rPr lang="cs-CZ" sz="2400" dirty="0"/>
              <a:t>9. Kultura rozloučení</a:t>
            </a:r>
          </a:p>
          <a:p>
            <a:pPr marL="0" indent="0">
              <a:buNone/>
            </a:pPr>
            <a:r>
              <a:rPr lang="cs-CZ" sz="2400" dirty="0"/>
              <a:t>10. Vzdělávání v paliativní péči</a:t>
            </a:r>
          </a:p>
          <a:p>
            <a:endParaRPr lang="cs-CZ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08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Kritérium pro vstup do certifikace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doložené </a:t>
            </a:r>
            <a:r>
              <a:rPr lang="cs-CZ" dirty="0"/>
              <a:t>systematické vzdělávání v paliativní péči alespoň u 50 % zaměstnanců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prokazatelná </a:t>
            </a:r>
            <a:r>
              <a:rPr lang="cs-CZ" dirty="0"/>
              <a:t>zkušenost s klientem, kterému byla indikována paliativní péče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zajištěna 24-hodinová </a:t>
            </a:r>
            <a:r>
              <a:rPr lang="cs-CZ" dirty="0"/>
              <a:t>přítomnost zdravotní sestry v zařízení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Poskytování </a:t>
            </a:r>
            <a:r>
              <a:rPr lang="cs-CZ" b="1" dirty="0"/>
              <a:t>paliativní péče v zařízení se děje pouze a vždy na základě diagnózy a prognózy stanovené lékařem, se souhlasem a zapojením klienta (případně jeho zástupce) a za koordinované spolupráce kvalifikovaného multidisciplinárního týmu.  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514350" indent="-514350">
              <a:buAutoNum type="arabicPeriod"/>
            </a:pPr>
            <a:endParaRPr lang="cs-CZ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965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cs-CZ" sz="2600" b="1" dirty="0" smtClean="0"/>
              <a:t>Koncepce </a:t>
            </a:r>
            <a:r>
              <a:rPr lang="cs-CZ" sz="2600" b="1" dirty="0"/>
              <a:t>paliativní </a:t>
            </a:r>
            <a:r>
              <a:rPr lang="cs-CZ" sz="2600" b="1" dirty="0" smtClean="0"/>
              <a:t>péče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2400" b="1" dirty="0" smtClean="0"/>
              <a:t>1.1</a:t>
            </a:r>
            <a:r>
              <a:rPr lang="cs-CZ" sz="2400" dirty="0" smtClean="0"/>
              <a:t> </a:t>
            </a:r>
            <a:r>
              <a:rPr lang="cs-CZ" sz="2400" b="1" dirty="0" smtClean="0"/>
              <a:t>Existence </a:t>
            </a:r>
            <a:r>
              <a:rPr lang="cs-CZ" sz="2400" b="1" dirty="0"/>
              <a:t>koncepce </a:t>
            </a:r>
          </a:p>
          <a:p>
            <a:pPr marL="400050" lvl="1" indent="0">
              <a:buNone/>
            </a:pPr>
            <a:r>
              <a:rPr lang="cs-CZ" sz="2400" dirty="0" smtClean="0"/>
              <a:t>Zařízení má pracovanou koncepci poskytování paliativní péče (dokumentaci) , kterou </a:t>
            </a:r>
            <a:r>
              <a:rPr lang="cs-CZ" sz="2400" dirty="0"/>
              <a:t>všichni aktéři péče znají a postupují podle </a:t>
            </a:r>
            <a:r>
              <a:rPr lang="cs-CZ" sz="2400" dirty="0" smtClean="0"/>
              <a:t>ní.</a:t>
            </a:r>
          </a:p>
          <a:p>
            <a:pPr marL="0" indent="0">
              <a:buNone/>
            </a:pPr>
            <a:r>
              <a:rPr lang="cs-CZ" sz="2400" b="1" dirty="0" smtClean="0"/>
              <a:t>1.2</a:t>
            </a:r>
            <a:r>
              <a:rPr lang="cs-CZ" sz="2400" dirty="0" smtClean="0"/>
              <a:t> </a:t>
            </a:r>
            <a:r>
              <a:rPr lang="cs-CZ" sz="2400" b="1" dirty="0" smtClean="0"/>
              <a:t>Otevřená komunikace o </a:t>
            </a:r>
            <a:r>
              <a:rPr lang="cs-CZ" sz="2400" b="1" dirty="0"/>
              <a:t>paliativní </a:t>
            </a:r>
            <a:r>
              <a:rPr lang="cs-CZ" sz="2400" b="1" dirty="0" smtClean="0"/>
              <a:t>péči</a:t>
            </a:r>
            <a:endParaRPr lang="cs-CZ" sz="2400" b="1" dirty="0"/>
          </a:p>
          <a:p>
            <a:pPr marL="400050" lvl="1" indent="0">
              <a:buNone/>
            </a:pPr>
            <a:r>
              <a:rPr lang="cs-CZ" sz="2400" dirty="0"/>
              <a:t>O tom, že zařízení pracuje dle konceptu paliativní péče, je interně i externě </a:t>
            </a:r>
            <a:r>
              <a:rPr lang="cs-CZ" sz="2400" dirty="0" smtClean="0"/>
              <a:t>komunikováno.</a:t>
            </a:r>
          </a:p>
          <a:p>
            <a:pPr marL="0" indent="0">
              <a:buNone/>
            </a:pPr>
            <a:r>
              <a:rPr lang="cs-CZ" sz="2400" b="1" dirty="0" smtClean="0"/>
              <a:t>1.3</a:t>
            </a:r>
            <a:r>
              <a:rPr lang="cs-CZ" sz="2400" dirty="0" smtClean="0"/>
              <a:t> </a:t>
            </a:r>
            <a:r>
              <a:rPr lang="cs-CZ" sz="2400" b="1" dirty="0" smtClean="0"/>
              <a:t>Kontrola </a:t>
            </a:r>
            <a:r>
              <a:rPr lang="cs-CZ" sz="2400" b="1" dirty="0"/>
              <a:t>dodržování postupů</a:t>
            </a:r>
          </a:p>
          <a:p>
            <a:pPr marL="400050" lvl="1" indent="0">
              <a:buNone/>
            </a:pPr>
            <a:r>
              <a:rPr lang="cs-CZ" sz="2400" dirty="0"/>
              <a:t>Jsou definovány a pravidelně vyhodnocovány procesy, odpovědnosti a využívané nástroje a postupy při uplatňování konceptu paliativní </a:t>
            </a:r>
            <a:r>
              <a:rPr lang="cs-CZ" sz="2400" dirty="0" smtClean="0"/>
              <a:t>péče.</a:t>
            </a:r>
          </a:p>
          <a:p>
            <a:pPr marL="0" indent="0">
              <a:buNone/>
            </a:pPr>
            <a:r>
              <a:rPr lang="cs-CZ" sz="2400" b="1" dirty="0"/>
              <a:t>1.4 Materiálně-technické zabezpečení pro poskytování paliativní péče</a:t>
            </a:r>
          </a:p>
          <a:p>
            <a:pPr marL="514350" indent="-514350">
              <a:buAutoNum type="arabicPeriod"/>
            </a:pPr>
            <a:endParaRPr lang="cs-CZ" sz="2400" dirty="0"/>
          </a:p>
          <a:p>
            <a:pPr marL="514350" indent="-514350">
              <a:buAutoNum type="arabicPeriod"/>
            </a:pPr>
            <a:endParaRPr lang="cs-CZ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5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600" b="1" dirty="0" smtClean="0"/>
              <a:t>2. Zjišťování  potřeb klienta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2400" b="1" dirty="0" smtClean="0"/>
              <a:t>2.1 Sledování a vyhodnocování aktuálního stavu klienta</a:t>
            </a:r>
          </a:p>
          <a:p>
            <a:pPr lvl="0"/>
            <a:r>
              <a:rPr lang="cs-CZ" sz="2400" dirty="0"/>
              <a:t>pravidelně se sledují a vyhodnocují </a:t>
            </a:r>
            <a:r>
              <a:rPr lang="cs-CZ" sz="2400" b="1" u="sng" dirty="0"/>
              <a:t>tělesné potřeby klientů </a:t>
            </a:r>
            <a:r>
              <a:rPr lang="cs-CZ" sz="2400" dirty="0"/>
              <a:t>(např. ošetřovatelská anamnéza) </a:t>
            </a:r>
          </a:p>
          <a:p>
            <a:pPr lvl="0"/>
            <a:r>
              <a:rPr lang="cs-CZ" sz="2400" dirty="0"/>
              <a:t>pravidelně se sledují a vyhodnocují </a:t>
            </a:r>
            <a:r>
              <a:rPr lang="cs-CZ" sz="2400" b="1" u="sng" dirty="0" smtClean="0"/>
              <a:t>psychické a duševní symptomy a potřeby</a:t>
            </a:r>
            <a:endParaRPr lang="cs-CZ" sz="2400" b="1" u="sng" dirty="0"/>
          </a:p>
          <a:p>
            <a:pPr lvl="0"/>
            <a:r>
              <a:rPr lang="cs-CZ" sz="2400" dirty="0"/>
              <a:t>pravidelně se sledují a vyhodnocují </a:t>
            </a:r>
            <a:r>
              <a:rPr lang="cs-CZ" sz="2400" u="sng" dirty="0"/>
              <a:t>sociální potřeby</a:t>
            </a:r>
            <a:r>
              <a:rPr lang="cs-CZ" sz="2400" dirty="0"/>
              <a:t> (sociální vztahy, biografie, zvyky)</a:t>
            </a:r>
          </a:p>
          <a:p>
            <a:pPr lvl="0"/>
            <a:r>
              <a:rPr lang="cs-CZ" sz="2400" dirty="0"/>
              <a:t>pravidelně se sledují a vyhodnocují </a:t>
            </a:r>
            <a:r>
              <a:rPr lang="cs-CZ" sz="2400" b="1" u="sng" dirty="0"/>
              <a:t>spirituální potřeby</a:t>
            </a:r>
            <a:r>
              <a:rPr lang="cs-CZ" sz="2400" dirty="0"/>
              <a:t> (spirituální pozadí a potřeby, hodnoty, základní postoje</a:t>
            </a:r>
            <a:r>
              <a:rPr lang="cs-CZ" sz="2400" dirty="0" smtClean="0"/>
              <a:t>, spirituální bolest a nouze…)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Potřeby klientů se sledují a vyhodnocují prostřednictvím k tomu schválených nebo doporučených nástrojů, včetně specifických nástrojů v případě klientů s demencí.</a:t>
            </a:r>
            <a:endParaRPr lang="cs-CZ" sz="2400" dirty="0" smtClean="0"/>
          </a:p>
          <a:p>
            <a:pPr lvl="0"/>
            <a:endParaRPr lang="cs-CZ" sz="2400" dirty="0" smtClean="0"/>
          </a:p>
          <a:p>
            <a:pPr marL="514350" indent="-514350">
              <a:buAutoNum type="arabicPeriod"/>
            </a:pPr>
            <a:endParaRPr lang="cs-CZ" sz="2400" dirty="0"/>
          </a:p>
          <a:p>
            <a:pPr marL="514350" indent="-514350">
              <a:buAutoNum type="arabicPeriod"/>
            </a:pPr>
            <a:endParaRPr lang="cs-CZ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955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/>
              <a:t>3. Individuální přístup a péče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8000" b="1" dirty="0" smtClean="0"/>
              <a:t>3.1</a:t>
            </a:r>
            <a:r>
              <a:rPr lang="cs-CZ" sz="8000" dirty="0" smtClean="0"/>
              <a:t>  </a:t>
            </a:r>
            <a:r>
              <a:rPr lang="cs-CZ" sz="8000" b="1" dirty="0" smtClean="0"/>
              <a:t>Respekt </a:t>
            </a:r>
            <a:r>
              <a:rPr lang="cs-CZ" sz="8000" b="1" dirty="0"/>
              <a:t>ke klientovi v paliativní péči a jeho zapojení do organizace dne</a:t>
            </a:r>
            <a:endParaRPr lang="cs-CZ" sz="8000" dirty="0"/>
          </a:p>
          <a:p>
            <a:r>
              <a:rPr lang="cs-CZ" sz="8000" dirty="0"/>
              <a:t>Radikální orientace na osobní přání klienta a jeho autonomní vůli jsou východiskem pro plánování, poskytování a vyhodnocování každodenní péče a podpory, stejně jako jakýchkoliv zdravotnických či ošetřovatelských opatření. Tento postoj je součástí dokumentace zařízení a pečující personál je v něm cílevědomě vzděláván. </a:t>
            </a:r>
          </a:p>
          <a:p>
            <a:r>
              <a:rPr lang="cs-CZ" sz="8000" dirty="0"/>
              <a:t>Klienti jsou podporováni v tom, aby otevřeně mluvili o svých potřebách, přáních a své vůli.</a:t>
            </a:r>
          </a:p>
          <a:p>
            <a:r>
              <a:rPr lang="cs-CZ" sz="8000" dirty="0"/>
              <a:t>Pokud o to klient stojí, jsou mu zprostředkovány další služby a podpora (např. psychosociální, pastorační nebo spirituální služby). </a:t>
            </a:r>
          </a:p>
          <a:p>
            <a:pPr marL="0" indent="0">
              <a:buNone/>
            </a:pPr>
            <a:endParaRPr lang="cs-CZ" sz="6800" dirty="0" smtClean="0"/>
          </a:p>
          <a:p>
            <a:pPr marL="0" indent="0">
              <a:buNone/>
            </a:pPr>
            <a:r>
              <a:rPr lang="cs-CZ" sz="8000" b="1" dirty="0" smtClean="0"/>
              <a:t>3.2</a:t>
            </a:r>
            <a:r>
              <a:rPr lang="cs-CZ" sz="8000" dirty="0" smtClean="0"/>
              <a:t>  </a:t>
            </a:r>
            <a:r>
              <a:rPr lang="cs-CZ" sz="8000" b="1" dirty="0" smtClean="0"/>
              <a:t>Péče</a:t>
            </a:r>
            <a:r>
              <a:rPr lang="cs-CZ" sz="8000" b="1" dirty="0"/>
              <a:t>, ošetřování a doprovázení jsou s klienty, a </a:t>
            </a:r>
            <a:r>
              <a:rPr lang="cs-CZ" sz="8000" b="1" u="sng" dirty="0"/>
              <a:t>v případě jejich souhlasu i s blízkými osobami</a:t>
            </a:r>
            <a:r>
              <a:rPr lang="cs-CZ" sz="8000" b="1" dirty="0"/>
              <a:t>, pravidelně plánovány, vyhodnocovány</a:t>
            </a:r>
            <a:r>
              <a:rPr lang="cs-CZ" sz="8000" b="1" dirty="0" smtClean="0"/>
              <a:t>, přizpůsobovány a dokumentovány.</a:t>
            </a:r>
            <a:endParaRPr lang="cs-CZ" sz="8000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22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7400" b="1" dirty="0"/>
              <a:t>4</a:t>
            </a:r>
            <a:r>
              <a:rPr lang="cs-CZ" sz="7400" b="1" dirty="0" smtClean="0"/>
              <a:t>. Práva klienta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6200" b="1" dirty="0" smtClean="0"/>
              <a:t>4.1</a:t>
            </a:r>
            <a:r>
              <a:rPr lang="cs-CZ" sz="6200" dirty="0" smtClean="0"/>
              <a:t> </a:t>
            </a:r>
            <a:r>
              <a:rPr lang="cs-CZ" sz="6200" b="1" dirty="0" smtClean="0"/>
              <a:t>Důstojné zacházení a podpora autonomie</a:t>
            </a:r>
            <a:endParaRPr lang="cs-CZ" sz="6200" b="1" dirty="0"/>
          </a:p>
          <a:p>
            <a:pPr marL="400050" lvl="1" indent="0">
              <a:buNone/>
            </a:pPr>
            <a:r>
              <a:rPr lang="cs-CZ" sz="6200" dirty="0" smtClean="0"/>
              <a:t>Poskytovaná </a:t>
            </a:r>
            <a:r>
              <a:rPr lang="cs-CZ" sz="6200" dirty="0"/>
              <a:t>péče je prováděna s úctou, otevřeně a citlivě s ohledem na osobní, kulturní a náboženské hodnoty, přesvědčení a zvyklosti </a:t>
            </a:r>
            <a:r>
              <a:rPr lang="cs-CZ" sz="6200" dirty="0" smtClean="0"/>
              <a:t>klienta.</a:t>
            </a:r>
          </a:p>
          <a:p>
            <a:pPr marL="400050" lvl="1" indent="0">
              <a:buNone/>
            </a:pPr>
            <a:r>
              <a:rPr lang="cs-CZ" sz="6200" dirty="0" smtClean="0"/>
              <a:t>Klienti</a:t>
            </a:r>
            <a:r>
              <a:rPr lang="cs-CZ" sz="6200" dirty="0"/>
              <a:t>, resp. jejich opatrovníci jsou informováni o svých právech a možnostech a mohou se svobodně </a:t>
            </a:r>
            <a:r>
              <a:rPr lang="cs-CZ" sz="6200" dirty="0" smtClean="0"/>
              <a:t>rozhodovat.</a:t>
            </a:r>
          </a:p>
          <a:p>
            <a:pPr marL="0" indent="0">
              <a:buNone/>
            </a:pPr>
            <a:r>
              <a:rPr lang="cs-CZ" sz="6200" b="1" dirty="0" smtClean="0"/>
              <a:t>4.2</a:t>
            </a:r>
            <a:r>
              <a:rPr lang="cs-CZ" sz="6200" dirty="0" smtClean="0"/>
              <a:t> </a:t>
            </a:r>
            <a:r>
              <a:rPr lang="cs-CZ" sz="6200" b="1" dirty="0" smtClean="0"/>
              <a:t>Dříve </a:t>
            </a:r>
            <a:r>
              <a:rPr lang="cs-CZ" sz="6200" b="1" dirty="0"/>
              <a:t>vyslovené přání, pacientské ustanovení apod. </a:t>
            </a:r>
          </a:p>
          <a:p>
            <a:pPr marL="400050" lvl="1" indent="0">
              <a:buNone/>
            </a:pPr>
            <a:r>
              <a:rPr lang="cs-CZ" sz="6200" dirty="0"/>
              <a:t>Je stanoveno, jakým způsobem se pracuje s institutem </a:t>
            </a:r>
            <a:r>
              <a:rPr lang="cs-CZ" sz="6200" dirty="0" smtClean="0"/>
              <a:t>„Dříve </a:t>
            </a:r>
            <a:r>
              <a:rPr lang="cs-CZ" sz="6200" dirty="0"/>
              <a:t>vyslovené </a:t>
            </a:r>
            <a:r>
              <a:rPr lang="cs-CZ" sz="6200" dirty="0" smtClean="0"/>
              <a:t>přání“ </a:t>
            </a:r>
            <a:r>
              <a:rPr lang="cs-CZ" sz="6200" dirty="0"/>
              <a:t>a dalšími přáními a instrukcemi ze strany </a:t>
            </a:r>
            <a:r>
              <a:rPr lang="cs-CZ" sz="6200" dirty="0" smtClean="0"/>
              <a:t>klienta.</a:t>
            </a:r>
          </a:p>
          <a:p>
            <a:pPr marL="0" indent="0">
              <a:buNone/>
            </a:pPr>
            <a:r>
              <a:rPr lang="cs-CZ" sz="6200" b="1" dirty="0" smtClean="0"/>
              <a:t>4.3</a:t>
            </a:r>
            <a:r>
              <a:rPr lang="cs-CZ" sz="6200" dirty="0" smtClean="0"/>
              <a:t> </a:t>
            </a:r>
            <a:r>
              <a:rPr lang="cs-CZ" sz="6200" b="1" dirty="0" smtClean="0"/>
              <a:t>Zapojení </a:t>
            </a:r>
            <a:r>
              <a:rPr lang="cs-CZ" sz="6200" b="1" dirty="0"/>
              <a:t>rodiny a blízkých do rozhodování o péči</a:t>
            </a:r>
          </a:p>
          <a:p>
            <a:pPr marL="400050" lvl="1" indent="0">
              <a:buNone/>
            </a:pPr>
            <a:r>
              <a:rPr lang="cs-CZ" sz="6200" dirty="0"/>
              <a:t>Zapojení rodiny a blízkých do rozhodování o péči je možné pouze po dohodě s </a:t>
            </a:r>
            <a:r>
              <a:rPr lang="cs-CZ" sz="6200" dirty="0" smtClean="0"/>
              <a:t>klientem.</a:t>
            </a:r>
          </a:p>
          <a:p>
            <a:pPr marL="0" indent="0">
              <a:buNone/>
            </a:pPr>
            <a:r>
              <a:rPr lang="cs-CZ" sz="6200" b="1" dirty="0" smtClean="0"/>
              <a:t>4.4</a:t>
            </a:r>
            <a:r>
              <a:rPr lang="cs-CZ" sz="6200" dirty="0" smtClean="0"/>
              <a:t> </a:t>
            </a:r>
            <a:r>
              <a:rPr lang="cs-CZ" sz="6200" b="1" dirty="0" smtClean="0"/>
              <a:t>Postupy </a:t>
            </a:r>
            <a:r>
              <a:rPr lang="cs-CZ" sz="6200" b="1" dirty="0"/>
              <a:t>pro řešení složitých rozhodnutí v paliativní péči</a:t>
            </a:r>
          </a:p>
          <a:p>
            <a:pPr marL="400050" lvl="1" indent="0">
              <a:buNone/>
            </a:pPr>
            <a:r>
              <a:rPr lang="cs-CZ" sz="6200" dirty="0"/>
              <a:t>Jsou definovány strukturované, </a:t>
            </a:r>
            <a:r>
              <a:rPr lang="cs-CZ" sz="6200" dirty="0" smtClean="0"/>
              <a:t>mezi-profesní </a:t>
            </a:r>
            <a:r>
              <a:rPr lang="cs-CZ" sz="6200" dirty="0"/>
              <a:t>postupy pro řešení složitých rozhodnutí v paliativní péči a postupuje se dle nich</a:t>
            </a:r>
            <a:r>
              <a:rPr lang="cs-CZ" sz="6200" dirty="0" smtClean="0"/>
              <a:t>.</a:t>
            </a:r>
            <a:endParaRPr lang="cs-CZ" sz="6200" dirty="0"/>
          </a:p>
          <a:p>
            <a:pPr marL="514350" indent="-514350">
              <a:buAutoNum type="arabicPeriod"/>
            </a:pPr>
            <a:endParaRPr lang="cs-CZ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74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5. Lékařské zajištění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5.1 Dostupnost lékařského rozhodování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Je zajištěna </a:t>
            </a:r>
            <a:r>
              <a:rPr lang="cs-CZ" sz="2000" dirty="0" smtClean="0"/>
              <a:t>dostupnost lékařského rozhodování lékařem,  spolupracujícím </a:t>
            </a:r>
            <a:r>
              <a:rPr lang="cs-CZ" sz="2000" dirty="0"/>
              <a:t>dle koncepce paliativní péče</a:t>
            </a:r>
            <a:r>
              <a:rPr lang="cs-CZ" sz="2000" b="1" dirty="0"/>
              <a:t>. </a:t>
            </a:r>
          </a:p>
          <a:p>
            <a:pPr marL="0" indent="0">
              <a:buNone/>
            </a:pPr>
            <a:r>
              <a:rPr lang="cs-CZ" sz="2000" b="1" dirty="0" smtClean="0"/>
              <a:t>5.2 Zapojení </a:t>
            </a:r>
            <a:r>
              <a:rPr lang="cs-CZ" sz="2000" b="1" dirty="0"/>
              <a:t>lékaře do péče</a:t>
            </a:r>
          </a:p>
          <a:p>
            <a:pPr marL="0" indent="0">
              <a:buNone/>
            </a:pPr>
            <a:r>
              <a:rPr lang="cs-CZ" sz="2000" dirty="0"/>
              <a:t>Lékař pravidelně spolupracuje s pečovatelským týmem klienta a společně nastavují, realizují a vyhodnocují vhodné postupy a </a:t>
            </a:r>
            <a:r>
              <a:rPr lang="cs-CZ" sz="2000" dirty="0" smtClean="0"/>
              <a:t>opatření.</a:t>
            </a:r>
          </a:p>
          <a:p>
            <a:pPr marL="0" indent="0">
              <a:buNone/>
            </a:pPr>
            <a:r>
              <a:rPr lang="cs-CZ" sz="2000" b="1" dirty="0" smtClean="0"/>
              <a:t>5.3 Předvídavé </a:t>
            </a:r>
            <a:r>
              <a:rPr lang="cs-CZ" sz="2000" b="1" dirty="0"/>
              <a:t>jednání</a:t>
            </a:r>
          </a:p>
          <a:p>
            <a:pPr marL="0" indent="0">
              <a:buNone/>
            </a:pPr>
            <a:r>
              <a:rPr lang="cs-CZ" sz="2000" dirty="0"/>
              <a:t>Lékař společně s pečovatelským týmem dopředu promýšlí a vyhodnocuje možný průběh nemoci a včas stanovuje možné strategie jednání. Opakovaně ověřuje, zda zamýšlená opatření odpovídají přání a vůli klienta. </a:t>
            </a:r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08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/>
              <a:t>6</a:t>
            </a:r>
            <a:r>
              <a:rPr lang="cs-CZ" sz="9600" b="1" dirty="0" smtClean="0"/>
              <a:t>. Koordinace péče, spolupráce a komunikace</a:t>
            </a:r>
          </a:p>
          <a:p>
            <a:pPr marL="0" indent="0">
              <a:buNone/>
            </a:pPr>
            <a:endParaRPr lang="cs-CZ" sz="9600" b="1" dirty="0"/>
          </a:p>
          <a:p>
            <a:pPr marL="0" indent="0">
              <a:buNone/>
            </a:pPr>
            <a:r>
              <a:rPr lang="cs-CZ" sz="8000" b="1" dirty="0" smtClean="0"/>
              <a:t>6.1 Koordinace </a:t>
            </a:r>
            <a:r>
              <a:rPr lang="cs-CZ" sz="8000" b="1" dirty="0"/>
              <a:t>péče</a:t>
            </a:r>
            <a:endParaRPr lang="cs-CZ" sz="8000" dirty="0"/>
          </a:p>
          <a:p>
            <a:pPr marL="0" indent="0">
              <a:buNone/>
            </a:pPr>
            <a:r>
              <a:rPr lang="cs-CZ" sz="7600" dirty="0"/>
              <a:t>Péče v zařízení je koordinována k tomu pověřeným pracovníkem ve spolupráci s dalšími členy multidisciplinárního </a:t>
            </a:r>
            <a:r>
              <a:rPr lang="cs-CZ" sz="7600" dirty="0" smtClean="0"/>
              <a:t>týmu.</a:t>
            </a:r>
          </a:p>
          <a:p>
            <a:pPr marL="0" indent="0">
              <a:buNone/>
            </a:pPr>
            <a:r>
              <a:rPr lang="cs-CZ" sz="8000" b="1" dirty="0" smtClean="0"/>
              <a:t>6.2 Spolupráce </a:t>
            </a:r>
            <a:r>
              <a:rPr lang="cs-CZ" sz="8000" b="1" dirty="0"/>
              <a:t>s dalšími institucemi</a:t>
            </a:r>
            <a:endParaRPr lang="cs-CZ" sz="8000" dirty="0"/>
          </a:p>
          <a:p>
            <a:pPr marL="0" indent="0">
              <a:buNone/>
            </a:pPr>
            <a:r>
              <a:rPr lang="cs-CZ" sz="7600" dirty="0"/>
              <a:t>Potřeby klienta jsou zajišťovány ve spolupráci více institucí, pokud je to potřeba (specializované služby paliativní péče, konzultace s jinými odborníky, služby dle přání a potřeb klienta  apod.).</a:t>
            </a:r>
          </a:p>
          <a:p>
            <a:pPr marL="0" indent="0">
              <a:buNone/>
            </a:pPr>
            <a:r>
              <a:rPr lang="cs-CZ" sz="7600" dirty="0"/>
              <a:t>Procesy spolupráce a předávání klienta mezi institucemi jsou popsány, dodržovány a pravidelně vyhodnocovány s ohledem na pocit pohodlí a bezpečí klienta.</a:t>
            </a:r>
          </a:p>
          <a:p>
            <a:pPr marL="0" indent="0">
              <a:buNone/>
            </a:pPr>
            <a:r>
              <a:rPr lang="cs-CZ" sz="8000" dirty="0"/>
              <a:t> </a:t>
            </a:r>
            <a:r>
              <a:rPr lang="cs-CZ" sz="8000" b="1" dirty="0" smtClean="0"/>
              <a:t>6.3 Jednání </a:t>
            </a:r>
            <a:r>
              <a:rPr lang="cs-CZ" sz="8000" b="1" dirty="0"/>
              <a:t>v případě krizových, resp. mimořádných situací</a:t>
            </a:r>
            <a:endParaRPr lang="cs-CZ" sz="8000" dirty="0"/>
          </a:p>
          <a:p>
            <a:pPr marL="0" indent="0">
              <a:buNone/>
            </a:pPr>
            <a:r>
              <a:rPr lang="cs-CZ" sz="7600" dirty="0"/>
              <a:t>Zařízení pracuje na identifikaci krizových a rizikových situací a má stanovené postupy pro jejich zvládání, reflexi a realizaci vhodných </a:t>
            </a:r>
            <a:r>
              <a:rPr lang="cs-CZ" sz="7600" dirty="0" smtClean="0"/>
              <a:t>opatření.</a:t>
            </a:r>
          </a:p>
          <a:p>
            <a:pPr marL="0" indent="0">
              <a:buNone/>
            </a:pPr>
            <a:r>
              <a:rPr lang="cs-CZ" sz="8000" b="1" dirty="0" smtClean="0"/>
              <a:t>6.4 Komunikace </a:t>
            </a:r>
            <a:r>
              <a:rPr lang="cs-CZ" sz="8000" b="1" dirty="0"/>
              <a:t>v týmu</a:t>
            </a:r>
            <a:endParaRPr lang="cs-CZ" sz="8000" dirty="0"/>
          </a:p>
          <a:p>
            <a:pPr marL="0" indent="0">
              <a:buNone/>
            </a:pPr>
            <a:r>
              <a:rPr lang="cs-CZ" sz="7600" dirty="0"/>
              <a:t>Jsou nastaveny informační toky, na jejichž základě probíhá výměna aktuálních informací mezi všemi pečujícími a také s dalšími relevantními osobami (kuchyně, administrativa</a:t>
            </a:r>
            <a:r>
              <a:rPr lang="cs-CZ" sz="7600" dirty="0" smtClean="0"/>
              <a:t>…).</a:t>
            </a:r>
            <a:endParaRPr lang="cs-CZ" sz="7600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65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7</a:t>
            </a:r>
            <a:r>
              <a:rPr lang="cs-CZ" sz="2400" b="1" dirty="0" smtClean="0"/>
              <a:t>. Podpora pracovníků</a:t>
            </a:r>
          </a:p>
          <a:p>
            <a:pPr marL="57150" indent="0">
              <a:buNone/>
            </a:pPr>
            <a:endParaRPr lang="cs-CZ" sz="2200" b="1" dirty="0" smtClean="0"/>
          </a:p>
          <a:p>
            <a:pPr marL="57150" indent="0">
              <a:buNone/>
            </a:pPr>
            <a:r>
              <a:rPr lang="cs-CZ" sz="2000" b="1" dirty="0" smtClean="0"/>
              <a:t>7.1 </a:t>
            </a:r>
            <a:r>
              <a:rPr lang="cs-CZ" sz="2000" b="1" dirty="0"/>
              <a:t>Podpora týmu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Pro členy pečujícího týmu existuje odpovídající podpora, poradenství, vzdělávání   a další podpůrná opatření</a:t>
            </a:r>
            <a:r>
              <a:rPr lang="cs-CZ" sz="2000" dirty="0" smtClean="0"/>
              <a:t>.</a:t>
            </a:r>
          </a:p>
          <a:p>
            <a:pPr marL="57150" indent="0">
              <a:buNone/>
            </a:pPr>
            <a:r>
              <a:rPr lang="cs-CZ" sz="2000" b="1" dirty="0" smtClean="0"/>
              <a:t>7.2 Dobrovolníci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Jsou nastaveny podmínky pro zapojení dobrovolníků do týmu a podmínky pro jejich podporu a vzdělávání</a:t>
            </a:r>
            <a:r>
              <a:rPr lang="cs-CZ" sz="2000" i="1" dirty="0"/>
              <a:t>.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03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Péče v závěru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Jak si lidé nejčastěji představují důstojné umírání? </a:t>
            </a:r>
          </a:p>
          <a:p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možno bez bolesti</a:t>
            </a:r>
          </a:p>
          <a:p>
            <a:r>
              <a:rPr lang="cs-CZ" sz="2000" dirty="0" smtClean="0"/>
              <a:t>pokud </a:t>
            </a:r>
            <a:r>
              <a:rPr lang="cs-CZ" sz="2000" dirty="0"/>
              <a:t>možno při vědomí</a:t>
            </a:r>
          </a:p>
          <a:p>
            <a:r>
              <a:rPr lang="cs-CZ" sz="2000" dirty="0" smtClean="0"/>
              <a:t>pokud </a:t>
            </a:r>
            <a:r>
              <a:rPr lang="cs-CZ" sz="2000" dirty="0"/>
              <a:t>možno ne sám</a:t>
            </a:r>
          </a:p>
          <a:p>
            <a:r>
              <a:rPr lang="cs-CZ" sz="2000" dirty="0" smtClean="0"/>
              <a:t>pokud </a:t>
            </a:r>
            <a:r>
              <a:rPr lang="cs-CZ" sz="2000" dirty="0"/>
              <a:t>možno po uzavření všech věcí</a:t>
            </a:r>
          </a:p>
          <a:p>
            <a:r>
              <a:rPr lang="cs-CZ" sz="2000" dirty="0" smtClean="0"/>
              <a:t>pokud </a:t>
            </a:r>
            <a:r>
              <a:rPr lang="cs-CZ" sz="2000" dirty="0"/>
              <a:t>možno rychle (bez dlouhého utrpení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bez ztráty lidské důstojnosti a autonomie</a:t>
            </a:r>
            <a:endParaRPr lang="cs-CZ" sz="2000" dirty="0"/>
          </a:p>
          <a:p>
            <a:r>
              <a:rPr lang="cs-CZ" sz="2000" dirty="0" smtClean="0"/>
              <a:t>podle </a:t>
            </a:r>
            <a:r>
              <a:rPr lang="cs-CZ" sz="2000" dirty="0"/>
              <a:t>vyjádřené představy a </a:t>
            </a:r>
            <a:r>
              <a:rPr lang="cs-CZ" sz="2000" dirty="0" smtClean="0"/>
              <a:t>přání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 smtClean="0">
                <a:solidFill>
                  <a:srgbClr val="C00000"/>
                </a:solidFill>
              </a:rPr>
              <a:t>Umíme tuto „individuální zakázku“  brát  vůbec vážně?</a:t>
            </a:r>
            <a:endParaRPr lang="cs-CZ" sz="2000" b="1" dirty="0">
              <a:solidFill>
                <a:srgbClr val="C00000"/>
              </a:solidFill>
            </a:endParaRPr>
          </a:p>
          <a:p>
            <a:endParaRPr lang="cs-CZ" sz="2000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54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400" b="1" dirty="0" smtClean="0"/>
              <a:t>8. Spolupráce a zapojení blízkých osob</a:t>
            </a:r>
          </a:p>
          <a:p>
            <a:pPr marL="457200" lvl="1" indent="0">
              <a:buNone/>
            </a:pPr>
            <a:endParaRPr lang="cs-CZ" sz="3800" b="1" dirty="0"/>
          </a:p>
          <a:p>
            <a:pPr marL="57150" indent="0">
              <a:buNone/>
            </a:pPr>
            <a:r>
              <a:rPr lang="cs-CZ" sz="2600" b="1" dirty="0" smtClean="0"/>
              <a:t>8.1 </a:t>
            </a:r>
            <a:r>
              <a:rPr lang="cs-CZ" sz="2600" b="1" dirty="0"/>
              <a:t>Zapojení blízkých osob do </a:t>
            </a:r>
            <a:r>
              <a:rPr lang="cs-CZ" sz="2600" b="1" dirty="0" smtClean="0"/>
              <a:t>péče a jejich podpora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Zapojení blízkých osob do péče a doprovázení klienta je v zařízení podporováno, pokud si to klient přeje a souhlasí s tím.</a:t>
            </a:r>
          </a:p>
          <a:p>
            <a:pPr marL="0" indent="0">
              <a:buNone/>
            </a:pPr>
            <a:r>
              <a:rPr lang="cs-CZ" sz="2600" dirty="0"/>
              <a:t>Blízcí mají možnost se podílet, pokud chtějí, i na základní péči (např. krmení, zajištění hygieny, aktivizační programy). </a:t>
            </a: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/>
              <a:t>Zařízení </a:t>
            </a:r>
            <a:r>
              <a:rPr lang="cs-CZ" sz="2600" dirty="0"/>
              <a:t>má vytvořený systém podpory pro blízké osoby umírajícího klienta ve všech fázích umírání (před, při a po úmrtí). Blízké osoby jsou podporovány pečujícím týmem a jsou s ním v pravidelném kontaktu.</a:t>
            </a:r>
          </a:p>
          <a:p>
            <a:pPr marL="57150" indent="0">
              <a:buNone/>
            </a:pPr>
            <a:r>
              <a:rPr lang="cs-CZ" sz="2600" b="1" dirty="0" smtClean="0"/>
              <a:t>8.2 Práva </a:t>
            </a:r>
            <a:r>
              <a:rPr lang="cs-CZ" sz="2600" b="1" dirty="0"/>
              <a:t>blízkých osob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Rodinní příslušníci a blízcí mohou své příbuzné navštěvovat 24 hodin denně.</a:t>
            </a:r>
          </a:p>
          <a:p>
            <a:pPr marL="0" indent="0">
              <a:buNone/>
            </a:pPr>
            <a:r>
              <a:rPr lang="cs-CZ" sz="2600" dirty="0"/>
              <a:t>Zařízení blízkým osobám vytváří podmínky pro neomezené návštěvy, k tomu mohou využít infrastrukturu zařízení, např. ubytování (přespání na přistýlce) a stravování.</a:t>
            </a:r>
          </a:p>
          <a:p>
            <a:pPr marL="0" indent="0">
              <a:buNone/>
            </a:pPr>
            <a:endParaRPr lang="cs-CZ" sz="2600" dirty="0"/>
          </a:p>
          <a:p>
            <a:pPr marL="57150" indent="0">
              <a:buNone/>
            </a:pPr>
            <a:endParaRPr lang="cs-CZ" sz="2600" dirty="0" smtClean="0"/>
          </a:p>
          <a:p>
            <a:pPr marL="0" indent="0">
              <a:buNone/>
            </a:pPr>
            <a:endParaRPr lang="cs-CZ" sz="2600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13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7400" b="1" dirty="0" smtClean="0"/>
              <a:t>9. Kultura rozloučení</a:t>
            </a:r>
          </a:p>
          <a:p>
            <a:pPr marL="457200" lvl="1" indent="0">
              <a:buNone/>
            </a:pPr>
            <a:endParaRPr lang="cs-CZ" sz="3800" b="1" dirty="0" smtClean="0"/>
          </a:p>
          <a:p>
            <a:pPr marL="57150" indent="0">
              <a:buNone/>
            </a:pPr>
            <a:r>
              <a:rPr lang="cs-CZ" sz="5500" b="1" dirty="0"/>
              <a:t>9</a:t>
            </a:r>
            <a:r>
              <a:rPr lang="cs-CZ" sz="5500" b="1" dirty="0" smtClean="0"/>
              <a:t>.1 </a:t>
            </a:r>
            <a:r>
              <a:rPr lang="cs-CZ" sz="5500" b="1" dirty="0"/>
              <a:t>Osobní přání klienta</a:t>
            </a:r>
            <a:endParaRPr lang="cs-CZ" sz="5500" dirty="0"/>
          </a:p>
          <a:p>
            <a:pPr marL="0" indent="0">
              <a:buNone/>
            </a:pPr>
            <a:r>
              <a:rPr lang="cs-CZ" sz="5500" dirty="0"/>
              <a:t>Pečující znají osobní přání klienta ohledně zacházení pro případ umírání a smrti. Tato přání jsou písemně zpracována a pravidelně aktualizována a dle možností realizována</a:t>
            </a:r>
            <a:r>
              <a:rPr lang="cs-CZ" sz="5500" dirty="0" smtClean="0"/>
              <a:t>.</a:t>
            </a:r>
          </a:p>
          <a:p>
            <a:pPr marL="57150" indent="0">
              <a:buNone/>
            </a:pPr>
            <a:r>
              <a:rPr lang="cs-CZ" sz="5500" b="1" dirty="0" smtClean="0"/>
              <a:t>9.2 Rozloučení</a:t>
            </a:r>
            <a:endParaRPr lang="cs-CZ" sz="5500" dirty="0"/>
          </a:p>
          <a:p>
            <a:pPr marL="0" indent="0">
              <a:buNone/>
            </a:pPr>
            <a:r>
              <a:rPr lang="cs-CZ" sz="5500" dirty="0"/>
              <a:t>Blízkým osobám, spolubydlícím a pečujícímu personálu je umožněno rozloučení se zemřelým v zařízení bezprostředně po úmrtí. K tomu jsou vytvořeny vhodné prostorové podmínky. </a:t>
            </a:r>
          </a:p>
          <a:p>
            <a:pPr marL="57150" indent="0">
              <a:buNone/>
            </a:pPr>
            <a:r>
              <a:rPr lang="cs-CZ" sz="5500" b="1" dirty="0" smtClean="0"/>
              <a:t>9.3 Důstojné </a:t>
            </a:r>
            <a:r>
              <a:rPr lang="cs-CZ" sz="5500" b="1" dirty="0"/>
              <a:t>zacházení se zemřelým</a:t>
            </a:r>
            <a:endParaRPr lang="cs-CZ" sz="5500" dirty="0"/>
          </a:p>
          <a:p>
            <a:pPr marL="0" indent="0">
              <a:buNone/>
            </a:pPr>
            <a:r>
              <a:rPr lang="cs-CZ" sz="5500" dirty="0"/>
              <a:t>Zařízení má stanovený způsob důstojného a </a:t>
            </a:r>
            <a:r>
              <a:rPr lang="cs-CZ" sz="5500" dirty="0" err="1" smtClean="0"/>
              <a:t>respektuplného</a:t>
            </a:r>
            <a:r>
              <a:rPr lang="cs-CZ" sz="5500" dirty="0" smtClean="0"/>
              <a:t> </a:t>
            </a:r>
            <a:r>
              <a:rPr lang="cs-CZ" sz="5500" dirty="0"/>
              <a:t>zacházení s tělem zemřelého, podle kterého postupuje. </a:t>
            </a:r>
          </a:p>
          <a:p>
            <a:pPr marL="57150" indent="0">
              <a:buNone/>
            </a:pPr>
            <a:r>
              <a:rPr lang="cs-CZ" sz="5500" b="1" dirty="0" smtClean="0"/>
              <a:t>9.4 Podpora </a:t>
            </a:r>
            <a:r>
              <a:rPr lang="cs-CZ" sz="5500" b="1" dirty="0"/>
              <a:t>blízkých osob během truchlení</a:t>
            </a:r>
            <a:endParaRPr lang="cs-CZ" sz="5500" dirty="0"/>
          </a:p>
          <a:p>
            <a:pPr marL="0" indent="0">
              <a:buNone/>
            </a:pPr>
            <a:r>
              <a:rPr lang="cs-CZ" sz="5500" dirty="0"/>
              <a:t>Blízké osoby jsou během rozloučení a v zármutku podporovány a doprovázeny ve svých potřebách. Zarmouceným a truchlícím jsou v případě potřeby nabídnuty služby dalších odborníků (psycholog aj.).</a:t>
            </a:r>
          </a:p>
          <a:p>
            <a:pPr marL="57150" indent="0">
              <a:buNone/>
            </a:pPr>
            <a:r>
              <a:rPr lang="cs-CZ" sz="5500" b="1" dirty="0" smtClean="0"/>
              <a:t>9.5 Rituály</a:t>
            </a:r>
            <a:endParaRPr lang="cs-CZ" sz="5500" dirty="0"/>
          </a:p>
          <a:p>
            <a:pPr marL="0" indent="0">
              <a:buNone/>
            </a:pPr>
            <a:r>
              <a:rPr lang="cs-CZ" sz="5500" dirty="0"/>
              <a:t>Zařízení má nastaven soubor postupů a rituálů, které umožní reflektovat téma umírání a smrti, pomáhají mu dát důstojnou formu a </a:t>
            </a:r>
            <a:r>
              <a:rPr lang="cs-CZ" sz="5500" dirty="0" smtClean="0"/>
              <a:t>nabízejí </a:t>
            </a:r>
            <a:r>
              <a:rPr lang="cs-CZ" sz="5500" dirty="0"/>
              <a:t>oporu při této hraniční situaci života.   </a:t>
            </a:r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969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Oblasti a kritéria 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10. Vzdělávání</a:t>
            </a:r>
          </a:p>
          <a:p>
            <a:pPr marL="0" indent="0">
              <a:buNone/>
            </a:pPr>
            <a:r>
              <a:rPr lang="cs-CZ" sz="2000" dirty="0" smtClean="0"/>
              <a:t>Pro pracovníky v přímé práci s klientem je stanovený závazný plán vzdělávání v paliativní péči. Nově nastupující pracovníci jsou včas zaškoleni.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1800" dirty="0"/>
          </a:p>
          <a:p>
            <a:pPr marL="457200" lvl="1" indent="0">
              <a:buNone/>
            </a:pPr>
            <a:endParaRPr lang="cs-CZ" sz="3800" b="1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68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Mezi kritéria se rozděluje 100 bodů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Různá kritéria mají různou bodovou důležitost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Je stanovena minimální hranice dosažených bodů (např. 75)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Každé zařízení dostane zpětnou vazbu a časový prostor pro odstranění nedostatků nebo doložení chybějících faktů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Sbírání příkladů dobré praxe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Metoda hodnocení: </a:t>
            </a:r>
          </a:p>
          <a:p>
            <a:pPr lvl="2"/>
            <a:r>
              <a:rPr lang="cs-CZ" sz="2000" dirty="0"/>
              <a:t>S</a:t>
            </a:r>
            <a:r>
              <a:rPr lang="cs-CZ" sz="2000" dirty="0" smtClean="0"/>
              <a:t>ebehodnotící dotazník (jak plním kritéria a čím to dokládám)</a:t>
            </a:r>
          </a:p>
          <a:p>
            <a:pPr lvl="2"/>
            <a:r>
              <a:rPr lang="cs-CZ" sz="2000" dirty="0" smtClean="0"/>
              <a:t>Kontrola na místě (1 den)</a:t>
            </a:r>
          </a:p>
          <a:p>
            <a:pPr lvl="2"/>
            <a:r>
              <a:rPr lang="cs-CZ" sz="2000" dirty="0" smtClean="0"/>
              <a:t>Doložení důkazních materiálů</a:t>
            </a:r>
          </a:p>
          <a:p>
            <a:pPr lvl="2"/>
            <a:r>
              <a:rPr lang="cs-CZ" sz="2000" dirty="0" smtClean="0"/>
              <a:t>Ověřovací rozhovory s managementem, pracovníky, klienty</a:t>
            </a:r>
          </a:p>
          <a:p>
            <a:pPr lvl="2"/>
            <a:r>
              <a:rPr lang="cs-CZ" sz="2000" dirty="0" smtClean="0"/>
              <a:t>Doporučení ke zlepšení</a:t>
            </a:r>
          </a:p>
          <a:p>
            <a:pPr lvl="2"/>
            <a:r>
              <a:rPr lang="cs-CZ" sz="2000" dirty="0" smtClean="0"/>
              <a:t>Odsouhlasení zprávy</a:t>
            </a:r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97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 Proces implementace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Některé klíčové kroky: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1</a:t>
            </a:r>
            <a:r>
              <a:rPr lang="cs-CZ" sz="2800" dirty="0"/>
              <a:t>) </a:t>
            </a:r>
            <a:r>
              <a:rPr lang="cs-CZ" sz="2800" b="1" dirty="0"/>
              <a:t>Promyšlení a vypracování nové koncepce</a:t>
            </a:r>
            <a:r>
              <a:rPr lang="cs-CZ" sz="2800" dirty="0"/>
              <a:t>  domova, která umírání akceptuje jako součást života a nepopírá ho. Na začátku proto vždy stojí rozhodnutí managementu, který za celým procesem musí stát. Tuto novou koncepci je potřeba implementovat do klíčových dokumentů </a:t>
            </a:r>
            <a:r>
              <a:rPr lang="cs-CZ" sz="2800" dirty="0" smtClean="0"/>
              <a:t>organizace a prověřit soulad nastavených procesů s touto novou filosofií.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2) </a:t>
            </a:r>
            <a:r>
              <a:rPr lang="cs-CZ" sz="2800" b="1" dirty="0"/>
              <a:t>Posílení kompetence pečujícího personálu</a:t>
            </a:r>
            <a:r>
              <a:rPr lang="cs-CZ" sz="2800" dirty="0"/>
              <a:t>, zejména prostřednictvím vzdělávání v oblastech komunikačních dovedností, zvládání právních a etických otázek, citlivosti k potřebám klientů, respektu k autonomii klienta a řešení obtížných situací.</a:t>
            </a:r>
          </a:p>
          <a:p>
            <a:pPr marL="0" indent="0">
              <a:buNone/>
            </a:pPr>
            <a:r>
              <a:rPr lang="cs-CZ" sz="2800" dirty="0"/>
              <a:t>3)  </a:t>
            </a:r>
            <a:r>
              <a:rPr lang="cs-CZ" sz="2800" b="1" dirty="0"/>
              <a:t>Nastavení nového způsobu práce s rodinou a blízkými osobami</a:t>
            </a:r>
            <a:r>
              <a:rPr lang="cs-CZ" sz="2800" dirty="0"/>
              <a:t>, zejména v oblasti komunikace a informování,  posilování jejich kompetencí k spolu-rozhodování, zapojení do péče a budování důvěry a pocitu spolehnutí se.</a:t>
            </a:r>
          </a:p>
          <a:p>
            <a:pPr marL="0" indent="0">
              <a:buNone/>
            </a:pPr>
            <a:r>
              <a:rPr lang="cs-CZ" sz="2800" dirty="0"/>
              <a:t>4) </a:t>
            </a:r>
            <a:r>
              <a:rPr lang="cs-CZ" sz="2800" b="1" dirty="0"/>
              <a:t>Nastavení interdisciplinární spolupráce </a:t>
            </a:r>
            <a:r>
              <a:rPr lang="cs-CZ" sz="2800" dirty="0"/>
              <a:t>mezi profesemi/ odděleními v organizaci tak, aby společně pracovali ve prospěch klienta, případě vytvoření etického či jiného fóra jako platformy pro řešení rozdílných názorů či přístupů</a:t>
            </a:r>
            <a:r>
              <a:rPr lang="cs-CZ" sz="2800" dirty="0" smtClean="0"/>
              <a:t>.</a:t>
            </a:r>
            <a:endParaRPr lang="cs-CZ" sz="2800" dirty="0"/>
          </a:p>
          <a:p>
            <a:pPr marL="0" indent="0">
              <a:buNone/>
            </a:pPr>
            <a:r>
              <a:rPr lang="cs-CZ" sz="2900" dirty="0"/>
              <a:t> </a:t>
            </a:r>
          </a:p>
          <a:p>
            <a:pPr marL="0" indent="0">
              <a:buNone/>
            </a:pPr>
            <a:endParaRPr lang="cs-CZ" sz="2900" b="1" dirty="0" smtClean="0"/>
          </a:p>
          <a:p>
            <a:pPr marL="0" indent="0">
              <a:buNone/>
            </a:pPr>
            <a:endParaRPr lang="cs-CZ" sz="2000" b="1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8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Děkuji </a:t>
            </a:r>
            <a:r>
              <a:rPr lang="cs-CZ" dirty="0"/>
              <a:t>za pozornost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489" y="3284984"/>
            <a:ext cx="3877022" cy="217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6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257300" lvl="3" indent="0">
              <a:buNone/>
            </a:pPr>
            <a:endParaRPr lang="cs-CZ" dirty="0"/>
          </a:p>
          <a:p>
            <a:pPr marL="1257300" lvl="3" indent="0">
              <a:buNone/>
            </a:pPr>
            <a:r>
              <a:rPr lang="cs-CZ" sz="1900" b="1" dirty="0" smtClean="0"/>
              <a:t>Mgr. David Šourek</a:t>
            </a:r>
          </a:p>
          <a:p>
            <a:pPr marL="1257300" lvl="3" indent="0">
              <a:buNone/>
            </a:pPr>
            <a:r>
              <a:rPr lang="cs-CZ" sz="1500" dirty="0"/>
              <a:t>l</a:t>
            </a:r>
            <a:r>
              <a:rPr lang="cs-CZ" sz="1500" dirty="0" smtClean="0"/>
              <a:t>ektor, konzultant, kouč, supervizor, ředitel</a:t>
            </a:r>
          </a:p>
          <a:p>
            <a:pPr marL="1257300" lvl="3" indent="0">
              <a:buNone/>
            </a:pPr>
            <a:r>
              <a:rPr lang="cs-CZ" sz="1500" dirty="0" err="1" smtClean="0"/>
              <a:t>david.sourek@helpicon,cz</a:t>
            </a:r>
            <a:endParaRPr lang="cs-CZ" sz="15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Moje semináře v APSS ČR: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000" dirty="0" smtClean="0"/>
              <a:t>Pokojná smrt – akceptace a základy komunikace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000" dirty="0" smtClean="0"/>
              <a:t>Nebojme se spirituality! Úvod do tématu vnímání a naplňování spirituálních potřeb.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000" dirty="0" smtClean="0"/>
              <a:t>Kvalita života, důstojnost a autonomie ve stáří. Cesta od teorie k praxi.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000" dirty="0" smtClean="0"/>
              <a:t>Firemní kultura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000" dirty="0" smtClean="0"/>
              <a:t>Personální management</a:t>
            </a:r>
            <a:endParaRPr lang="cs-CZ" sz="2000" dirty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2816"/>
            <a:ext cx="968545" cy="1390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5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Co je vlastně paliativní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cs-CZ" sz="2000" b="1" dirty="0"/>
              <a:t>Evropská asociace pro paliativní péči:</a:t>
            </a:r>
          </a:p>
          <a:p>
            <a:pPr marL="274320" lvl="1" indent="0">
              <a:buNone/>
            </a:pPr>
            <a:endParaRPr lang="cs-CZ" sz="2000" dirty="0"/>
          </a:p>
          <a:p>
            <a:pPr marL="274320" lvl="1" indent="0">
              <a:buNone/>
            </a:pPr>
            <a:r>
              <a:rPr lang="cs-CZ" sz="2000" dirty="0"/>
              <a:t>Paliativní péče </a:t>
            </a:r>
            <a:r>
              <a:rPr lang="cs-CZ" sz="2000" b="1" u="sng" dirty="0"/>
              <a:t>poskytuje aktivní celkovou péči</a:t>
            </a:r>
            <a:r>
              <a:rPr lang="cs-CZ" sz="2000" b="1" dirty="0"/>
              <a:t> </a:t>
            </a:r>
            <a:r>
              <a:rPr lang="cs-CZ" sz="2000" dirty="0"/>
              <a:t>o pacienta, jehož onemocnění neodpovídá na kurativní léčbu. Zásadně důležité je mírnění bolesti a dalších příznaků a sociálních, psychologických a duchovních problémů. Paliativní péče je ve svém přístupu interdisciplinární a do své působnosti zahrnuje pacienta, rodinu a komunitu. </a:t>
            </a:r>
            <a:r>
              <a:rPr lang="cs-CZ" sz="2000" b="1" u="sng" dirty="0"/>
              <a:t>V jistém smyslu nabízí paliativní péče nejzákladnější koncepci péče – péči zaměřenou na naplnění pacientových potřeb </a:t>
            </a:r>
            <a:r>
              <a:rPr lang="cs-CZ" sz="2000" b="1" dirty="0"/>
              <a:t>bez ohledu na místo, kde pacient pobývá, ať doma, nebo v nemocnici. </a:t>
            </a:r>
            <a:r>
              <a:rPr lang="cs-CZ" sz="2000" dirty="0"/>
              <a:t>Paliativní péče ctí a chrání život. Umírání a smrt považuje za normální proces, smrt však ani neurychluje, ani neoddaluje. Usiluje o </a:t>
            </a:r>
            <a:r>
              <a:rPr lang="cs-CZ" sz="2000" b="1" u="sng" dirty="0"/>
              <a:t>zachování maximální možné kvality života </a:t>
            </a:r>
            <a:r>
              <a:rPr lang="cs-CZ" sz="2000" dirty="0"/>
              <a:t>až do smrti. </a:t>
            </a:r>
          </a:p>
          <a:p>
            <a:pPr marL="274320" lvl="1" indent="0">
              <a:buNone/>
            </a:pPr>
            <a:endParaRPr lang="cs-CZ" sz="2000" dirty="0"/>
          </a:p>
          <a:p>
            <a:endParaRPr lang="cs-CZ" sz="2000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468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Co je vlastně paliativní péče?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cs-CZ" sz="2000" dirty="0" smtClean="0"/>
              <a:t>Jaká je tedy (kvalitní) paliativní péče?</a:t>
            </a:r>
          </a:p>
          <a:p>
            <a:pPr marL="274320" lvl="1" indent="0">
              <a:buNone/>
            </a:pPr>
            <a:endParaRPr lang="cs-CZ" sz="2000" dirty="0" smtClean="0"/>
          </a:p>
          <a:p>
            <a:pPr marL="731520" lvl="1" indent="-457200">
              <a:buFontTx/>
              <a:buChar char="-"/>
            </a:pPr>
            <a:r>
              <a:rPr lang="cs-CZ" sz="2000" dirty="0"/>
              <a:t>a</a:t>
            </a:r>
            <a:r>
              <a:rPr lang="cs-CZ" sz="2000" dirty="0" smtClean="0"/>
              <a:t>ktivní</a:t>
            </a:r>
          </a:p>
          <a:p>
            <a:pPr marL="731520" lvl="1" indent="-457200">
              <a:buFontTx/>
              <a:buChar char="-"/>
            </a:pPr>
            <a:r>
              <a:rPr lang="cs-CZ" sz="2000" dirty="0" smtClean="0"/>
              <a:t>ucelená (celková péče)</a:t>
            </a:r>
          </a:p>
          <a:p>
            <a:pPr marL="731520" lvl="1" indent="-457200">
              <a:buFontTx/>
              <a:buChar char="-"/>
            </a:pPr>
            <a:r>
              <a:rPr lang="cs-CZ" sz="2000" dirty="0"/>
              <a:t>u</a:t>
            </a:r>
            <a:r>
              <a:rPr lang="cs-CZ" sz="2000" dirty="0" smtClean="0"/>
              <a:t>silující o pohodu pacienta/ klienta</a:t>
            </a:r>
          </a:p>
          <a:p>
            <a:pPr marL="731520" lvl="1" indent="-457200">
              <a:buFontTx/>
              <a:buChar char="-"/>
            </a:pPr>
            <a:r>
              <a:rPr lang="cs-CZ" sz="2000" dirty="0"/>
              <a:t>v</a:t>
            </a:r>
            <a:r>
              <a:rPr lang="cs-CZ" sz="2000" dirty="0" smtClean="0"/>
              <a:t>šímající si všech jeho možných potřeb </a:t>
            </a:r>
          </a:p>
          <a:p>
            <a:pPr marL="731520" lvl="1" indent="-457200">
              <a:buFontTx/>
              <a:buChar char="-"/>
            </a:pPr>
            <a:r>
              <a:rPr lang="cs-CZ" sz="2000" dirty="0"/>
              <a:t>h</a:t>
            </a:r>
            <a:r>
              <a:rPr lang="cs-CZ" sz="2000" dirty="0" smtClean="0"/>
              <a:t>ledající způsob, jak tyto potřeby naplnit</a:t>
            </a:r>
          </a:p>
          <a:p>
            <a:pPr marL="731520" lvl="1" indent="-457200">
              <a:buFontTx/>
              <a:buChar char="-"/>
            </a:pPr>
            <a:r>
              <a:rPr lang="cs-CZ" sz="2000" dirty="0"/>
              <a:t>z</a:t>
            </a:r>
            <a:r>
              <a:rPr lang="cs-CZ" sz="2000" dirty="0" smtClean="0"/>
              <a:t>aměřená na udržení kvality života</a:t>
            </a:r>
          </a:p>
          <a:p>
            <a:pPr marL="731520" lvl="1" indent="-457200">
              <a:buFontTx/>
              <a:buChar char="-"/>
            </a:pPr>
            <a:r>
              <a:rPr lang="cs-CZ" sz="2000" dirty="0" smtClean="0"/>
              <a:t>s vyrovnaným postojem ke smrti</a:t>
            </a:r>
          </a:p>
          <a:p>
            <a:pPr marL="731520" lvl="1" indent="-457200">
              <a:buFontTx/>
              <a:buChar char="-"/>
            </a:pPr>
            <a:endParaRPr lang="cs-CZ" sz="2000" dirty="0" smtClean="0"/>
          </a:p>
          <a:p>
            <a:pPr marL="731520" lvl="1" indent="-457200">
              <a:buFontTx/>
              <a:buChar char="-"/>
            </a:pPr>
            <a:endParaRPr lang="cs-CZ" dirty="0" smtClean="0"/>
          </a:p>
          <a:p>
            <a:pPr marL="731520" lvl="1" indent="-457200">
              <a:buFontTx/>
              <a:buChar char="-"/>
            </a:pPr>
            <a:endParaRPr lang="cs-CZ" dirty="0"/>
          </a:p>
          <a:p>
            <a:endParaRPr lang="cs-CZ" sz="2000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15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Zásady sociálních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Základní zásady Zákona o sociálních službách (108/2006 Sb.)</a:t>
            </a:r>
          </a:p>
          <a:p>
            <a:pPr marL="400050" lvl="1" indent="0">
              <a:buNone/>
            </a:pPr>
            <a:r>
              <a:rPr lang="cs-CZ" sz="2000" dirty="0"/>
              <a:t>Rozsah a forma pomoci a podpory poskytnuté prostřednictvím sociálních služeb </a:t>
            </a:r>
            <a:r>
              <a:rPr lang="cs-CZ" sz="2000" b="1" u="sng" dirty="0">
                <a:solidFill>
                  <a:srgbClr val="C00000"/>
                </a:solidFill>
              </a:rPr>
              <a:t>musí zachovávat lidskou důstojnost </a:t>
            </a:r>
            <a:r>
              <a:rPr lang="cs-CZ" sz="2000" dirty="0"/>
              <a:t>osob. Pomoc musí vycházet z </a:t>
            </a:r>
            <a:r>
              <a:rPr lang="cs-CZ" sz="2000" b="1" u="sng" dirty="0">
                <a:solidFill>
                  <a:srgbClr val="C00000"/>
                </a:solidFill>
              </a:rPr>
              <a:t>individuálně určených potřeb osob</a:t>
            </a:r>
            <a:r>
              <a:rPr lang="cs-CZ" sz="2000" dirty="0"/>
              <a:t>, musí působit na osoby aktivně, </a:t>
            </a:r>
            <a:r>
              <a:rPr lang="cs-CZ" sz="2000" b="1" u="sng" dirty="0">
                <a:solidFill>
                  <a:srgbClr val="C00000"/>
                </a:solidFill>
              </a:rPr>
              <a:t>podporovat rozvoj jejich samostatnosti</a:t>
            </a:r>
            <a:r>
              <a:rPr lang="cs-CZ" sz="2000" dirty="0"/>
              <a:t>, motivovat je k takovým činnostem, které nevedou k dlouhodobému setrvávání nebo prohlubování nepříznivé sociální situace, a posilovat jejich sociální začleňování. Sociální služby musí být </a:t>
            </a:r>
            <a:r>
              <a:rPr lang="cs-CZ" sz="2000" b="1" u="sng" dirty="0">
                <a:solidFill>
                  <a:srgbClr val="C00000"/>
                </a:solidFill>
              </a:rPr>
              <a:t>poskytovány v zájmu osob</a:t>
            </a:r>
            <a:r>
              <a:rPr lang="cs-CZ" sz="2000" dirty="0"/>
              <a:t> a v náležité kvalitě takovými způsoby, aby bylo vždy důsledně </a:t>
            </a:r>
            <a:r>
              <a:rPr lang="cs-CZ" sz="2000" b="1" u="sng" dirty="0">
                <a:solidFill>
                  <a:srgbClr val="C00000"/>
                </a:solidFill>
              </a:rPr>
              <a:t>zajištěno dodržování lidských práv a základních svobod osob</a:t>
            </a:r>
            <a:r>
              <a:rPr lang="cs-CZ" sz="2000" dirty="0"/>
              <a:t>. (§2, odst.2)</a:t>
            </a:r>
            <a:endParaRPr lang="cs-CZ" sz="2000" b="1" dirty="0"/>
          </a:p>
          <a:p>
            <a:pPr marL="274320" lvl="1" indent="0">
              <a:buNone/>
            </a:pPr>
            <a:endParaRPr lang="cs-CZ" b="1" dirty="0"/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endParaRPr lang="cs-CZ" sz="2000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4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Kam patří paliativní péče?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400" b="1" dirty="0" smtClean="0"/>
              <a:t>O </a:t>
            </a:r>
            <a:r>
              <a:rPr lang="cs-CZ" sz="3400" b="1" dirty="0"/>
              <a:t>organizaci  paliativní </a:t>
            </a:r>
            <a:r>
              <a:rPr lang="cs-CZ" sz="3400" b="1" dirty="0" smtClean="0"/>
              <a:t>péče </a:t>
            </a:r>
            <a:r>
              <a:rPr lang="cs-CZ" sz="3400" dirty="0" smtClean="0"/>
              <a:t>- </a:t>
            </a:r>
            <a:r>
              <a:rPr lang="cs-CZ" sz="3400" dirty="0"/>
              <a:t>Doporučení </a:t>
            </a:r>
            <a:r>
              <a:rPr lang="cs-CZ" sz="3400" dirty="0" err="1"/>
              <a:t>Rec</a:t>
            </a:r>
            <a:r>
              <a:rPr lang="cs-CZ" sz="3400" dirty="0"/>
              <a:t> (2003) 24 Výboru ministrů Rady Evropy </a:t>
            </a:r>
            <a:r>
              <a:rPr lang="cs-CZ" sz="3400" dirty="0" smtClean="0"/>
              <a:t> </a:t>
            </a:r>
            <a:r>
              <a:rPr lang="cs-CZ" sz="3400" dirty="0"/>
              <a:t>členským </a:t>
            </a:r>
            <a:r>
              <a:rPr lang="cs-CZ" sz="3400" dirty="0" smtClean="0"/>
              <a:t>státům:</a:t>
            </a:r>
            <a:endParaRPr lang="cs-CZ" sz="3400" dirty="0"/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900" dirty="0" smtClean="0"/>
              <a:t>67. Paliativní </a:t>
            </a:r>
            <a:r>
              <a:rPr lang="cs-CZ" sz="2900" dirty="0"/>
              <a:t>péče je poskytována v těchto prostředích: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– </a:t>
            </a:r>
            <a:r>
              <a:rPr lang="cs-CZ" sz="2900" dirty="0"/>
              <a:t>domov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– </a:t>
            </a:r>
            <a:r>
              <a:rPr lang="cs-CZ" sz="2900" dirty="0"/>
              <a:t>pečovatelský dům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– </a:t>
            </a:r>
            <a:r>
              <a:rPr lang="cs-CZ" sz="2900" dirty="0"/>
              <a:t>domov pro seniory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– </a:t>
            </a:r>
            <a:r>
              <a:rPr lang="cs-CZ" sz="2900" dirty="0"/>
              <a:t>nemocnice </a:t>
            </a: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– hospic</a:t>
            </a:r>
          </a:p>
          <a:p>
            <a:pPr marL="0" indent="0">
              <a:buNone/>
            </a:pPr>
            <a:endParaRPr lang="cs-CZ" sz="2900" dirty="0" smtClean="0"/>
          </a:p>
          <a:p>
            <a:pPr marL="0" indent="0">
              <a:buNone/>
            </a:pPr>
            <a:r>
              <a:rPr lang="cs-CZ" sz="2900" dirty="0" smtClean="0"/>
              <a:t>69. ……obrátí-li se pacient na zdravotníka v nemocnici, v ordinaci praktického lékaře, v pečovatelském domově nebo kdekoliv jinde, měl by mít jistotu, že obdrží základní úroveň paliativní péče v souladu se svými potřebami.</a:t>
            </a:r>
          </a:p>
          <a:p>
            <a:pPr marL="0" indent="0">
              <a:buNone/>
            </a:pPr>
            <a:endParaRPr lang="cs-CZ" sz="2900" dirty="0" smtClean="0"/>
          </a:p>
          <a:p>
            <a:pPr marL="0" indent="0">
              <a:buNone/>
            </a:pPr>
            <a:r>
              <a:rPr lang="cs-CZ" sz="2900" dirty="0"/>
              <a:t>70. Je též uznáváno, že některá prostředí, ačkoliv se nezabývají výhradně službami paliativní péče, přitahují větší množství pacientů s potřebou paliativní péče. Je zřejmé, že některé pečovatelské domy, zařízení pro seniory a zařízení s významným podílem onkologicky nemocných se setkávají s větší poptávkou po paliativní péči. Alespoň někteří zdravotníci z těchto zařízení by měli mít možnost doplňkového vzdělávání a výcviku a získávání dodatečných znalostí v oboru paliativní péče. Očekává se rovněž, že vytvoří těsné profesionální vztahy se specializovanými poskytovateli paliativní péče. Celkovým cílem této </a:t>
            </a:r>
            <a:r>
              <a:rPr lang="cs-CZ" sz="2900" dirty="0" smtClean="0"/>
              <a:t>stratiﬁkace je zajistit, aby </a:t>
            </a:r>
            <a:r>
              <a:rPr lang="cs-CZ" sz="2900" u="sng" dirty="0" smtClean="0"/>
              <a:t>pacienti měli kdykoli k dispozici odbornou úroveň </a:t>
            </a:r>
            <a:r>
              <a:rPr lang="cs-CZ" sz="2900" u="sng" dirty="0"/>
              <a:t>odpovídající jejich individuálním potřebám</a:t>
            </a:r>
            <a:r>
              <a:rPr lang="cs-CZ" sz="2900" dirty="0"/>
              <a:t>. </a:t>
            </a:r>
          </a:p>
          <a:p>
            <a:pPr marL="0" indent="0">
              <a:buNone/>
            </a:pPr>
            <a:endParaRPr lang="cs-CZ" sz="2900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14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Kam patří paliativní péče?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100" b="1" dirty="0" smtClean="0"/>
              <a:t>O organizaci  paliativní péče </a:t>
            </a:r>
            <a:r>
              <a:rPr lang="cs-CZ" sz="2100" dirty="0" smtClean="0"/>
              <a:t>- Doporučení </a:t>
            </a:r>
            <a:r>
              <a:rPr lang="cs-CZ" sz="2100" dirty="0" err="1" smtClean="0"/>
              <a:t>Rec</a:t>
            </a:r>
            <a:r>
              <a:rPr lang="cs-CZ" sz="2100" dirty="0" smtClean="0"/>
              <a:t> (2003) 24 Výboru ministrů Rady Evropy  členským státům:</a:t>
            </a:r>
          </a:p>
          <a:p>
            <a:pPr marL="0" indent="0">
              <a:buNone/>
            </a:pPr>
            <a:endParaRPr lang="cs-CZ" sz="2100" dirty="0" smtClean="0"/>
          </a:p>
          <a:p>
            <a:pPr marL="0" indent="0">
              <a:buNone/>
            </a:pPr>
            <a:r>
              <a:rPr lang="cs-CZ" sz="1600" dirty="0" smtClean="0"/>
              <a:t>71</a:t>
            </a:r>
            <a:r>
              <a:rPr lang="cs-CZ" sz="1600" dirty="0"/>
              <a:t>. Je užitečné rozlišovat nespecializovaná a specializovaná zařízení paliativní péče. </a:t>
            </a:r>
            <a:r>
              <a:rPr lang="cs-CZ" sz="1600" b="1" dirty="0"/>
              <a:t>Nespecializovaná nebo konvenční zařízení poskytují paliativní péči, aniž by byla jejich základní aktivitou. </a:t>
            </a:r>
            <a:r>
              <a:rPr lang="cs-CZ" sz="1600" dirty="0"/>
              <a:t>Patří k nim: </a:t>
            </a:r>
            <a:r>
              <a:rPr lang="cs-CZ" sz="1600" b="1" dirty="0"/>
              <a:t>obecní pečovatelské služby, praktičtí lékaři, týmy domácí péče, oddělení vnitřního lékařství a pečovatelské domy. </a:t>
            </a:r>
            <a:endParaRPr lang="cs-CZ" sz="1600" b="1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72. </a:t>
            </a:r>
            <a:r>
              <a:rPr lang="cs-CZ" sz="1600" b="1" dirty="0"/>
              <a:t>Velká většina poskytované paliativní péče je a pravděpodobně vždy bude poskytována prostřednictvím nespecializovaných zařízení</a:t>
            </a:r>
            <a:r>
              <a:rPr lang="cs-CZ" sz="1600" dirty="0"/>
              <a:t>. V mnoha případech poskytují nespecializovaní zdravotníci péči bez zákroku specialistů, v mnoha jiných případech je při nespecializované péči třeba zákrok specialisty a v malém množství případů je třeba, aby specialisté péči zcela převzali. </a:t>
            </a: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2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Kam patří paliativní péče?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 České republice </a:t>
            </a:r>
            <a:r>
              <a:rPr lang="cs-CZ" sz="2000" dirty="0" smtClean="0"/>
              <a:t>systematická </a:t>
            </a:r>
            <a:r>
              <a:rPr lang="cs-CZ" sz="2000" dirty="0"/>
              <a:t>paliativní </a:t>
            </a:r>
            <a:r>
              <a:rPr lang="cs-CZ" sz="2000" dirty="0" smtClean="0"/>
              <a:t>péče </a:t>
            </a:r>
            <a:r>
              <a:rPr lang="cs-CZ" sz="2000" dirty="0"/>
              <a:t>o </a:t>
            </a:r>
            <a:r>
              <a:rPr lang="cs-CZ" sz="2000" dirty="0" smtClean="0"/>
              <a:t>pacienty/klienty </a:t>
            </a:r>
            <a:r>
              <a:rPr lang="cs-CZ" sz="2000" dirty="0"/>
              <a:t>v pobytových </a:t>
            </a:r>
            <a:r>
              <a:rPr lang="cs-CZ" sz="2000" dirty="0" smtClean="0"/>
              <a:t>zařízeních  dosud chybí.  Přitom </a:t>
            </a:r>
            <a:r>
              <a:rPr lang="cs-CZ" sz="2000" dirty="0"/>
              <a:t>se jedná o početnou skupinu křehkých pacientů, kteří jsou </a:t>
            </a:r>
            <a:r>
              <a:rPr lang="cs-CZ" sz="2000" dirty="0" smtClean="0"/>
              <a:t>často přesunem </a:t>
            </a:r>
            <a:r>
              <a:rPr lang="cs-CZ" sz="2000" dirty="0"/>
              <a:t>do jiného zařízení </a:t>
            </a:r>
            <a:r>
              <a:rPr lang="cs-CZ" sz="2000" dirty="0" smtClean="0"/>
              <a:t>ohroženi. </a:t>
            </a:r>
            <a:endParaRPr lang="cs-CZ" sz="2000" dirty="0"/>
          </a:p>
          <a:p>
            <a:r>
              <a:rPr lang="cs-CZ" sz="2000" dirty="0"/>
              <a:t> Studie </a:t>
            </a:r>
            <a:r>
              <a:rPr lang="cs-CZ" sz="2000" dirty="0" smtClean="0"/>
              <a:t>ukázaly (např. Thompson 2011), </a:t>
            </a:r>
            <a:r>
              <a:rPr lang="cs-CZ" sz="2000" dirty="0"/>
              <a:t>že implementace paliativní péče v domovech pro seniory </a:t>
            </a:r>
            <a:r>
              <a:rPr lang="cs-CZ" sz="2000" dirty="0" smtClean="0"/>
              <a:t>vede:</a:t>
            </a:r>
          </a:p>
          <a:p>
            <a:pPr lvl="1"/>
            <a:r>
              <a:rPr lang="cs-CZ" sz="1600" dirty="0" smtClean="0"/>
              <a:t> </a:t>
            </a:r>
            <a:r>
              <a:rPr lang="cs-CZ" sz="1600" dirty="0"/>
              <a:t>k lepšímu řešení symptomů </a:t>
            </a:r>
            <a:r>
              <a:rPr lang="cs-CZ" sz="1600" dirty="0" smtClean="0"/>
              <a:t>onemocnění</a:t>
            </a:r>
          </a:p>
          <a:p>
            <a:pPr lvl="1"/>
            <a:r>
              <a:rPr lang="cs-CZ" sz="1600" dirty="0" smtClean="0"/>
              <a:t>větší </a:t>
            </a:r>
            <a:r>
              <a:rPr lang="cs-CZ" sz="1600" dirty="0"/>
              <a:t>spokojenosti klientů </a:t>
            </a:r>
            <a:endParaRPr lang="cs-CZ" sz="1600" dirty="0" smtClean="0"/>
          </a:p>
          <a:p>
            <a:pPr lvl="1"/>
            <a:r>
              <a:rPr lang="cs-CZ" sz="1600" dirty="0" smtClean="0"/>
              <a:t>k </a:t>
            </a:r>
            <a:r>
              <a:rPr lang="cs-CZ" sz="1600" dirty="0"/>
              <a:t>menší zátěži a lepšímu pocitu z práce u zaměstnanců domovů </a:t>
            </a:r>
          </a:p>
          <a:p>
            <a:r>
              <a:rPr lang="cs-CZ" sz="2000" dirty="0"/>
              <a:t>Stejně tak klienti domovů, kteří jsou přesunům do jiného zařízení vystavěni častěji, mají mnohem větší pravděpodobnost </a:t>
            </a:r>
            <a:endParaRPr lang="cs-CZ" sz="2000" dirty="0" smtClean="0"/>
          </a:p>
          <a:p>
            <a:pPr lvl="1"/>
            <a:r>
              <a:rPr lang="cs-CZ" sz="1600" dirty="0" smtClean="0"/>
              <a:t>zavedení </a:t>
            </a:r>
            <a:r>
              <a:rPr lang="cs-CZ" sz="1600" dirty="0"/>
              <a:t>výživové sondy (</a:t>
            </a:r>
            <a:r>
              <a:rPr lang="cs-CZ" sz="1600" dirty="0" smtClean="0"/>
              <a:t>PEG)</a:t>
            </a:r>
          </a:p>
          <a:p>
            <a:pPr lvl="1"/>
            <a:r>
              <a:rPr lang="cs-CZ" sz="1600" dirty="0" smtClean="0"/>
              <a:t>hospitalizace </a:t>
            </a:r>
            <a:r>
              <a:rPr lang="cs-CZ" sz="1600" dirty="0"/>
              <a:t>na jednotce JIP v posledním měsíci </a:t>
            </a:r>
            <a:r>
              <a:rPr lang="cs-CZ" sz="1600" dirty="0" smtClean="0"/>
              <a:t>života</a:t>
            </a:r>
          </a:p>
          <a:p>
            <a:pPr lvl="1"/>
            <a:r>
              <a:rPr lang="cs-CZ" sz="1600" dirty="0" smtClean="0"/>
              <a:t>vytvoření </a:t>
            </a:r>
            <a:r>
              <a:rPr lang="cs-CZ" sz="1600" dirty="0"/>
              <a:t>dekubitu IV. stupně </a:t>
            </a:r>
            <a:endParaRPr lang="cs-CZ" sz="1600" dirty="0" smtClean="0"/>
          </a:p>
          <a:p>
            <a:pPr lvl="1"/>
            <a:r>
              <a:rPr lang="cs-CZ" sz="1600" dirty="0" smtClean="0"/>
              <a:t>pozdější </a:t>
            </a:r>
            <a:r>
              <a:rPr lang="cs-CZ" sz="1600" dirty="0"/>
              <a:t>péči v hospici (</a:t>
            </a:r>
            <a:r>
              <a:rPr lang="cs-CZ" sz="1600" dirty="0" err="1"/>
              <a:t>Gazalo</a:t>
            </a:r>
            <a:r>
              <a:rPr lang="cs-CZ" sz="1600" dirty="0"/>
              <a:t>, 2011). </a:t>
            </a:r>
          </a:p>
        </p:txBody>
      </p:sp>
      <p:pic>
        <p:nvPicPr>
          <p:cNvPr id="5" name="Picture 12" descr="logo_apss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0648"/>
            <a:ext cx="1136532" cy="113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06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2472</Words>
  <Application>Microsoft Office PowerPoint</Application>
  <PresentationFormat>Předvádění na obrazovce (4:3)</PresentationFormat>
  <Paragraphs>383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Wingdings</vt:lpstr>
      <vt:lpstr>Motiv systému Office</vt:lpstr>
      <vt:lpstr>Paliativní péče v zařízeních sociálních služeb – nové trendy </vt:lpstr>
      <vt:lpstr>Výchozí postoje</vt:lpstr>
      <vt:lpstr>Péče v závěru života</vt:lpstr>
      <vt:lpstr>Co je vlastně paliativní péče</vt:lpstr>
      <vt:lpstr>Co je vlastně paliativní péče?</vt:lpstr>
      <vt:lpstr>Zásady sociálních služeb</vt:lpstr>
      <vt:lpstr>Kam patří paliativní péče?</vt:lpstr>
      <vt:lpstr>Kam patří paliativní péče?</vt:lpstr>
      <vt:lpstr>Kam patří paliativní péče?</vt:lpstr>
      <vt:lpstr>Paliativní péče v prostoru sociálních služeb</vt:lpstr>
      <vt:lpstr>Paliativní péče v prostoru sociálních služeb</vt:lpstr>
      <vt:lpstr>Paliativní péče v prostoru sociálních služeb</vt:lpstr>
      <vt:lpstr>Paliativní péče v prostoru sociálních služeb</vt:lpstr>
      <vt:lpstr>Paliativní péče v prostoru sociálních služeb</vt:lpstr>
      <vt:lpstr>Paliativní péče v prostoru sociálních služeb</vt:lpstr>
      <vt:lpstr>Paliativní péče v prostoru sociálních služeb</vt:lpstr>
      <vt:lpstr> Co nabízí APSS ČR </vt:lpstr>
      <vt:lpstr>Cíle certifikačního procesu</vt:lpstr>
      <vt:lpstr>Inspirace </vt:lpstr>
      <vt:lpstr>Principy certifikačního systému</vt:lpstr>
      <vt:lpstr>Oblasti a kritéria</vt:lpstr>
      <vt:lpstr>Oblasti a kritéria hodnocení </vt:lpstr>
      <vt:lpstr>Oblasti a kritéria hodnocení </vt:lpstr>
      <vt:lpstr>Oblasti a kritéria hodnocení</vt:lpstr>
      <vt:lpstr>Oblasti a kritéria hodnocení </vt:lpstr>
      <vt:lpstr>Oblasti a kritéria hodnocení </vt:lpstr>
      <vt:lpstr>Oblasti a kritéria hodnocení </vt:lpstr>
      <vt:lpstr>Oblasti a kritéria hodnocení </vt:lpstr>
      <vt:lpstr>Oblasti a kritéria hodnocení </vt:lpstr>
      <vt:lpstr>Oblasti a kritéria hodnocení </vt:lpstr>
      <vt:lpstr>Oblasti a kritéria hodnocení </vt:lpstr>
      <vt:lpstr>Oblasti a kritéria hodnocení </vt:lpstr>
      <vt:lpstr>Hodnocení </vt:lpstr>
      <vt:lpstr> Proces implementace PP</vt:lpstr>
      <vt:lpstr>    Děkuji za pozornost!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Certifikace paliativní péče v zařízení sociálních služeb (Projekt APSS ČR)</dc:title>
  <dc:creator>David Šourek</dc:creator>
  <cp:lastModifiedBy>David Šourek</cp:lastModifiedBy>
  <cp:revision>68</cp:revision>
  <dcterms:created xsi:type="dcterms:W3CDTF">2017-04-24T17:42:31Z</dcterms:created>
  <dcterms:modified xsi:type="dcterms:W3CDTF">2018-11-15T10:09:16Z</dcterms:modified>
</cp:coreProperties>
</file>