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538" r:id="rId3"/>
    <p:sldId id="457" r:id="rId4"/>
    <p:sldId id="539" r:id="rId5"/>
    <p:sldId id="540" r:id="rId6"/>
    <p:sldId id="542" r:id="rId7"/>
    <p:sldId id="541" r:id="rId8"/>
    <p:sldId id="520" r:id="rId9"/>
    <p:sldId id="471" r:id="rId10"/>
    <p:sldId id="401" r:id="rId11"/>
    <p:sldId id="467" r:id="rId12"/>
    <p:sldId id="543" r:id="rId13"/>
    <p:sldId id="545" r:id="rId14"/>
    <p:sldId id="396" r:id="rId15"/>
    <p:sldId id="547" r:id="rId16"/>
    <p:sldId id="548" r:id="rId17"/>
    <p:sldId id="544" r:id="rId18"/>
    <p:sldId id="549" r:id="rId19"/>
    <p:sldId id="550" r:id="rId20"/>
    <p:sldId id="551" r:id="rId21"/>
    <p:sldId id="553" r:id="rId22"/>
    <p:sldId id="554" r:id="rId23"/>
    <p:sldId id="559" r:id="rId24"/>
    <p:sldId id="560" r:id="rId25"/>
    <p:sldId id="400" r:id="rId26"/>
    <p:sldId id="555" r:id="rId27"/>
    <p:sldId id="556" r:id="rId28"/>
    <p:sldId id="557" r:id="rId29"/>
    <p:sldId id="558" r:id="rId30"/>
    <p:sldId id="521" r:id="rId31"/>
    <p:sldId id="391" r:id="rId32"/>
    <p:sldId id="403" r:id="rId33"/>
    <p:sldId id="522" r:id="rId34"/>
    <p:sldId id="392" r:id="rId35"/>
    <p:sldId id="561" r:id="rId36"/>
    <p:sldId id="563" r:id="rId37"/>
    <p:sldId id="416" r:id="rId38"/>
    <p:sldId id="475" r:id="rId39"/>
    <p:sldId id="476" r:id="rId40"/>
    <p:sldId id="417" r:id="rId41"/>
    <p:sldId id="479" r:id="rId42"/>
    <p:sldId id="404" r:id="rId43"/>
    <p:sldId id="474" r:id="rId44"/>
    <p:sldId id="464" r:id="rId45"/>
    <p:sldId id="564" r:id="rId46"/>
    <p:sldId id="469" r:id="rId47"/>
    <p:sldId id="472" r:id="rId48"/>
    <p:sldId id="562" r:id="rId49"/>
    <p:sldId id="512" r:id="rId50"/>
    <p:sldId id="513" r:id="rId51"/>
    <p:sldId id="294" r:id="rId52"/>
    <p:sldId id="296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/>
    <p:restoredTop sz="94611"/>
  </p:normalViewPr>
  <p:slideViewPr>
    <p:cSldViewPr>
      <p:cViewPr varScale="1">
        <p:scale>
          <a:sx n="150" d="100"/>
          <a:sy n="150" d="100"/>
        </p:scale>
        <p:origin x="2576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D47F8-84C1-9D4C-81F3-19E50F9E0609}" type="datetimeFigureOut">
              <a:rPr lang="cs-CZ" smtClean="0"/>
              <a:t>14.11.18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5F9FE-133F-8143-B94C-1574D058F7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34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Zástupný symbol pro obrázek snímku 1">
            <a:extLst>
              <a:ext uri="{FF2B5EF4-FFF2-40B4-BE49-F238E27FC236}">
                <a16:creationId xmlns:a16="http://schemas.microsoft.com/office/drawing/2014/main" id="{B445894B-9AF1-4140-AD48-463CC59E0B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Zástupný symbol pro poznámky 2">
            <a:extLst>
              <a:ext uri="{FF2B5EF4-FFF2-40B4-BE49-F238E27FC236}">
                <a16:creationId xmlns:a16="http://schemas.microsoft.com/office/drawing/2014/main" id="{097BD590-3E20-C34A-9422-24BE0DDB4A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3731" name="Zástupný symbol pro číslo snímku 3">
            <a:extLst>
              <a:ext uri="{FF2B5EF4-FFF2-40B4-BE49-F238E27FC236}">
                <a16:creationId xmlns:a16="http://schemas.microsoft.com/office/drawing/2014/main" id="{50D11F76-03B3-9241-AAF0-37A14FC062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91DBDB-B51E-F046-A2A2-ED985C2088A1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5808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AEB4-CF93-4D3A-9100-EBB9B41C176A}" type="datetimeFigureOut">
              <a:rPr lang="cs-CZ" smtClean="0"/>
              <a:t>14.11.18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C3A0-7B60-40F6-8A26-5EF9054128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6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AEB4-CF93-4D3A-9100-EBB9B41C176A}" type="datetimeFigureOut">
              <a:rPr lang="cs-CZ" smtClean="0"/>
              <a:t>14.11.18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C3A0-7B60-40F6-8A26-5EF9054128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982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AEB4-CF93-4D3A-9100-EBB9B41C176A}" type="datetimeFigureOut">
              <a:rPr lang="cs-CZ" smtClean="0"/>
              <a:t>14.11.18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C3A0-7B60-40F6-8A26-5EF9054128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79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AEB4-CF93-4D3A-9100-EBB9B41C176A}" type="datetimeFigureOut">
              <a:rPr lang="cs-CZ" smtClean="0"/>
              <a:t>14.11.18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C3A0-7B60-40F6-8A26-5EF9054128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25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AEB4-CF93-4D3A-9100-EBB9B41C176A}" type="datetimeFigureOut">
              <a:rPr lang="cs-CZ" smtClean="0"/>
              <a:t>14.11.18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C3A0-7B60-40F6-8A26-5EF9054128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32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AEB4-CF93-4D3A-9100-EBB9B41C176A}" type="datetimeFigureOut">
              <a:rPr lang="cs-CZ" smtClean="0"/>
              <a:t>14.11.18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C3A0-7B60-40F6-8A26-5EF9054128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03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AEB4-CF93-4D3A-9100-EBB9B41C176A}" type="datetimeFigureOut">
              <a:rPr lang="cs-CZ" smtClean="0"/>
              <a:t>14.11.18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C3A0-7B60-40F6-8A26-5EF9054128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7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AEB4-CF93-4D3A-9100-EBB9B41C176A}" type="datetimeFigureOut">
              <a:rPr lang="cs-CZ" smtClean="0"/>
              <a:t>14.11.18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C3A0-7B60-40F6-8A26-5EF9054128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72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AEB4-CF93-4D3A-9100-EBB9B41C176A}" type="datetimeFigureOut">
              <a:rPr lang="cs-CZ" smtClean="0"/>
              <a:t>14.11.18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C3A0-7B60-40F6-8A26-5EF9054128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405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AEB4-CF93-4D3A-9100-EBB9B41C176A}" type="datetimeFigureOut">
              <a:rPr lang="cs-CZ" smtClean="0"/>
              <a:t>14.11.18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C3A0-7B60-40F6-8A26-5EF9054128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914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AEB4-CF93-4D3A-9100-EBB9B41C176A}" type="datetimeFigureOut">
              <a:rPr lang="cs-CZ" smtClean="0"/>
              <a:t>14.11.18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C3A0-7B60-40F6-8A26-5EF9054128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90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8AEB4-CF93-4D3A-9100-EBB9B41C176A}" type="datetimeFigureOut">
              <a:rPr lang="cs-CZ" smtClean="0"/>
              <a:t>14.11.18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7C3A0-7B60-40F6-8A26-5EF9054128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9520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Paliativní péče – naděje a úskalí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Zdeněk </a:t>
            </a:r>
            <a:r>
              <a:rPr lang="cs-CZ" dirty="0" err="1"/>
              <a:t>Kalvach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1738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Nadpis 1">
            <a:extLst>
              <a:ext uri="{FF2B5EF4-FFF2-40B4-BE49-F238E27FC236}">
                <a16:creationId xmlns:a16="http://schemas.microsoft.com/office/drawing/2014/main" id="{02615255-6BDC-5D4B-A37E-636481DC8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C. Saundersová (1918-2005)</a:t>
            </a:r>
          </a:p>
        </p:txBody>
      </p:sp>
      <p:pic>
        <p:nvPicPr>
          <p:cNvPr id="64514" name="Zástupný symbol pro obsah 4">
            <a:extLst>
              <a:ext uri="{FF2B5EF4-FFF2-40B4-BE49-F238E27FC236}">
                <a16:creationId xmlns:a16="http://schemas.microsoft.com/office/drawing/2014/main" id="{EC5D1804-4B6F-AD4D-A6E6-E46C9ADBC7A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412875"/>
            <a:ext cx="4679950" cy="4895850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9713FCC-9FFF-F540-AC97-FEF001FDD8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„Pochopila jsem, že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umírající potřebují víc než tlumení bolesti, že jejich utrpení je celkové - tělesné, duševní, sociální i spirituální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u="sng" dirty="0"/>
              <a:t>potřebují prostor, aby zůstali sami sebou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základem hospicové péče je spiritualita“(</a:t>
            </a:r>
            <a:r>
              <a:rPr lang="cs-CZ" b="1" dirty="0"/>
              <a:t>smysl</a:t>
            </a:r>
            <a:r>
              <a:rPr lang="cs-CZ" dirty="0"/>
              <a:t>, nejen religiozita)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4052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8308C8-8AD6-144F-BBDF-33E8E9FAA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274638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/>
              <a:t>Paliativní myšlení/péče není technologií smrti, ale kultivací končícího života.</a:t>
            </a:r>
          </a:p>
        </p:txBody>
      </p:sp>
      <p:pic>
        <p:nvPicPr>
          <p:cNvPr id="66562" name="Zástupný symbol pro obsah 4">
            <a:extLst>
              <a:ext uri="{FF2B5EF4-FFF2-40B4-BE49-F238E27FC236}">
                <a16:creationId xmlns:a16="http://schemas.microsoft.com/office/drawing/2014/main" id="{965D93D1-CC95-AC4C-871E-A1324D1B0C7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600200"/>
            <a:ext cx="3930650" cy="5141913"/>
          </a:xfrm>
        </p:spPr>
      </p:pic>
      <p:pic>
        <p:nvPicPr>
          <p:cNvPr id="66563" name="Zástupný symbol pro obsah 5">
            <a:extLst>
              <a:ext uri="{FF2B5EF4-FFF2-40B4-BE49-F238E27FC236}">
                <a16:creationId xmlns:a16="http://schemas.microsoft.com/office/drawing/2014/main" id="{623F35D7-D37C-DD4F-886C-8EF4F28E589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600200"/>
            <a:ext cx="3167063" cy="5141913"/>
          </a:xfrm>
        </p:spPr>
      </p:pic>
    </p:spTree>
    <p:extLst>
      <p:ext uri="{BB962C8B-B14F-4D97-AF65-F5344CB8AC3E}">
        <p14:creationId xmlns:p14="http://schemas.microsoft.com/office/powerpoint/2010/main" val="3778703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3E4B2E-3EA3-E84E-978F-289CC4876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Potřebujeme kultivaci obecného povědomí o paliativní péči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90C67D-8B39-4B42-845C-D64B0C8FD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Aby bylo lépe – nikoliv aby bylo krátce</a:t>
            </a:r>
          </a:p>
          <a:p>
            <a:r>
              <a:rPr lang="cs-CZ" dirty="0"/>
              <a:t>Diferenciace přístupu a postupu</a:t>
            </a:r>
          </a:p>
          <a:p>
            <a:pPr lvl="1"/>
            <a:r>
              <a:rPr lang="cs-CZ" dirty="0"/>
              <a:t>podle fáze umírání</a:t>
            </a:r>
          </a:p>
          <a:p>
            <a:pPr lvl="1"/>
            <a:r>
              <a:rPr lang="cs-CZ" dirty="0"/>
              <a:t>podle osobnosti – personalizace</a:t>
            </a:r>
          </a:p>
          <a:p>
            <a:r>
              <a:rPr lang="cs-CZ" dirty="0"/>
              <a:t>Podpora autonomie – kontroly nad děním</a:t>
            </a:r>
          </a:p>
          <a:p>
            <a:pPr lvl="1"/>
            <a:r>
              <a:rPr lang="cs-CZ" dirty="0" err="1"/>
              <a:t>self</a:t>
            </a:r>
            <a:r>
              <a:rPr lang="cs-CZ" dirty="0"/>
              <a:t>-management bolesti</a:t>
            </a:r>
          </a:p>
          <a:p>
            <a:r>
              <a:rPr lang="cs-CZ" dirty="0"/>
              <a:t>Partnerem je „umírající se svými relevantními druhými“ (rodina) – doprovázení, nikoli vytržení</a:t>
            </a:r>
          </a:p>
        </p:txBody>
      </p:sp>
    </p:spTree>
    <p:extLst>
      <p:ext uri="{BB962C8B-B14F-4D97-AF65-F5344CB8AC3E}">
        <p14:creationId xmlns:p14="http://schemas.microsoft.com/office/powerpoint/2010/main" val="3881239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7AD5A1-2959-F441-A0C7-E8382A7BD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Předpoklady bezpečné kvalitní paliativní péče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8149AE-E450-A441-A4F5-5BCF0BB14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Úcta k životu – </a:t>
            </a:r>
            <a:r>
              <a:rPr lang="cs-CZ" dirty="0" err="1"/>
              <a:t>reverence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life</a:t>
            </a:r>
            <a:endParaRPr lang="cs-CZ" dirty="0"/>
          </a:p>
          <a:p>
            <a:r>
              <a:rPr lang="cs-CZ" dirty="0"/>
              <a:t>Empatické laskavé doprovázení</a:t>
            </a:r>
          </a:p>
          <a:p>
            <a:r>
              <a:rPr lang="cs-CZ" dirty="0"/>
              <a:t>Odborná znalost symptomů a jejich tlumení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8616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0F21FB-3281-B048-B51E-7813BE0A0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Albert Schweitzer (1875-1965)  východisko novodobého humanismu</a:t>
            </a:r>
          </a:p>
        </p:txBody>
      </p:sp>
      <p:pic>
        <p:nvPicPr>
          <p:cNvPr id="58370" name="Zástupný symbol pro obsah 4">
            <a:extLst>
              <a:ext uri="{FF2B5EF4-FFF2-40B4-BE49-F238E27FC236}">
                <a16:creationId xmlns:a16="http://schemas.microsoft.com/office/drawing/2014/main" id="{13F4B2B7-C7D1-344C-9810-D1D760E9AA0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1388" y="1412875"/>
            <a:ext cx="3630612" cy="5329238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0A66877-6B98-004C-AEE9-61EB61BEB0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1952 Nobelova cena míru za „úctu k životu“ (</a:t>
            </a:r>
            <a:r>
              <a:rPr lang="cs-CZ" dirty="0" err="1"/>
              <a:t>reverence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„Podstatou humanity je, že žádný člověk nesmí být obětován žádnému cíli“ (ani ekonomické prosperitě).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'I am life which </a:t>
            </a:r>
            <a:r>
              <a:rPr lang="en-US" b="1" dirty="0"/>
              <a:t>wills to live</a:t>
            </a:r>
            <a:r>
              <a:rPr lang="en-US" dirty="0"/>
              <a:t>, and I exist </a:t>
            </a:r>
            <a:r>
              <a:rPr lang="en-US" b="1" dirty="0"/>
              <a:t>in the midst of life</a:t>
            </a:r>
            <a:r>
              <a:rPr lang="en-US" dirty="0"/>
              <a:t> which wills to live</a:t>
            </a:r>
            <a:r>
              <a:rPr lang="cs-CZ" dirty="0"/>
              <a:t>“ (chtít žít a nechat žít) – vůle, „chuť k životu“ (T. de </a:t>
            </a:r>
            <a:r>
              <a:rPr lang="cs-CZ" dirty="0" err="1"/>
              <a:t>Chardin</a:t>
            </a:r>
            <a:r>
              <a:rPr lang="cs-CZ" dirty="0"/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7259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88008C-BE1E-444F-B27F-2D0D3407B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Florance</a:t>
            </a:r>
            <a:r>
              <a:rPr lang="cs-CZ" dirty="0"/>
              <a:t> </a:t>
            </a:r>
            <a:r>
              <a:rPr lang="cs-CZ" dirty="0" err="1"/>
              <a:t>Nightingale</a:t>
            </a:r>
            <a:r>
              <a:rPr lang="cs-CZ" dirty="0"/>
              <a:t> (1820-1910)</a:t>
            </a:r>
            <a:br>
              <a:rPr lang="cs-CZ" dirty="0"/>
            </a:br>
            <a:r>
              <a:rPr lang="cs-CZ" dirty="0"/>
              <a:t>„pečlivě sledovat a citlivě vnímat“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0431D0CB-80CB-9D4F-93B1-B122FAF939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0200"/>
            <a:ext cx="3600400" cy="4525963"/>
          </a:xfr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BA126F94-F33F-2148-866B-07DBE10921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056" y="1600200"/>
            <a:ext cx="3466887" cy="4525963"/>
          </a:xfrm>
        </p:spPr>
      </p:pic>
    </p:spTree>
    <p:extLst>
      <p:ext uri="{BB962C8B-B14F-4D97-AF65-F5344CB8AC3E}">
        <p14:creationId xmlns:p14="http://schemas.microsoft.com/office/powerpoint/2010/main" val="4125891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38CF8-9D29-CE4C-A793-6785E73F8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Fáze a typy paliativní podpory/péče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E270C6-359C-F84F-8440-C8CAAEEA4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Adaptace na </a:t>
            </a:r>
            <a:r>
              <a:rPr lang="cs-CZ" dirty="0" err="1"/>
              <a:t>infaustní</a:t>
            </a:r>
            <a:r>
              <a:rPr lang="cs-CZ" dirty="0"/>
              <a:t> prognózu</a:t>
            </a:r>
          </a:p>
          <a:p>
            <a:r>
              <a:rPr lang="cs-CZ" dirty="0"/>
              <a:t>Obecná paliativní péče</a:t>
            </a:r>
          </a:p>
          <a:p>
            <a:r>
              <a:rPr lang="cs-CZ" dirty="0"/>
              <a:t>Specializovaná paliativní péče</a:t>
            </a:r>
          </a:p>
          <a:p>
            <a:r>
              <a:rPr lang="cs-CZ" dirty="0"/>
              <a:t>Terminální péče</a:t>
            </a:r>
          </a:p>
        </p:txBody>
      </p:sp>
    </p:spTree>
    <p:extLst>
      <p:ext uri="{BB962C8B-B14F-4D97-AF65-F5344CB8AC3E}">
        <p14:creationId xmlns:p14="http://schemas.microsoft.com/office/powerpoint/2010/main" val="1521337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Fáze adaptace, animace paliativní péče, </a:t>
            </a:r>
            <a:r>
              <a:rPr lang="cs-CZ" dirty="0" err="1"/>
              <a:t>psychoterapie,„poslední</a:t>
            </a:r>
            <a:r>
              <a:rPr lang="cs-CZ" dirty="0"/>
              <a:t> přání“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84" y="1600200"/>
            <a:ext cx="3524531" cy="5141168"/>
          </a:xfrm>
        </p:spPr>
      </p:pic>
    </p:spTree>
    <p:extLst>
      <p:ext uri="{BB962C8B-B14F-4D97-AF65-F5344CB8AC3E}">
        <p14:creationId xmlns:p14="http://schemas.microsoft.com/office/powerpoint/2010/main" val="22031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7E6A54-3A26-8448-84E9-64C55DED3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Maggie‘s</a:t>
            </a:r>
            <a:r>
              <a:rPr lang="cs-CZ" dirty="0"/>
              <a:t> </a:t>
            </a:r>
            <a:r>
              <a:rPr lang="cs-CZ" dirty="0" err="1"/>
              <a:t>centres</a:t>
            </a:r>
            <a:br>
              <a:rPr lang="cs-CZ" dirty="0"/>
            </a:br>
            <a:r>
              <a:rPr lang="cs-CZ" dirty="0"/>
              <a:t>Margaret </a:t>
            </a:r>
            <a:r>
              <a:rPr lang="cs-CZ" dirty="0" err="1"/>
              <a:t>Keswick</a:t>
            </a:r>
            <a:r>
              <a:rPr lang="cs-CZ" dirty="0"/>
              <a:t> </a:t>
            </a:r>
            <a:r>
              <a:rPr lang="cs-CZ" dirty="0" err="1"/>
              <a:t>Jenks</a:t>
            </a:r>
            <a:r>
              <a:rPr lang="cs-CZ" dirty="0"/>
              <a:t> (1993)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D676B5C-5E23-F948-B2AC-3C6A80DBB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5069160"/>
          </a:xfrm>
        </p:spPr>
      </p:pic>
    </p:spTree>
    <p:extLst>
      <p:ext uri="{BB962C8B-B14F-4D97-AF65-F5344CB8AC3E}">
        <p14:creationId xmlns:p14="http://schemas.microsoft.com/office/powerpoint/2010/main" val="4292120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CF79BF-8459-4147-82A7-F0AE7A415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Obecná paliativní péče </a:t>
            </a:r>
            <a:br>
              <a:rPr lang="cs-CZ" dirty="0"/>
            </a:br>
            <a:r>
              <a:rPr lang="cs-CZ" dirty="0"/>
              <a:t>nedělejme z ní vědu (ani pro prachy(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ACCC7B-BB7E-5F40-9EAD-7BAA0536E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Laskavé doprovázení</a:t>
            </a:r>
          </a:p>
          <a:p>
            <a:r>
              <a:rPr lang="cs-CZ" dirty="0"/>
              <a:t>„Pečlivě sledovat, citlivě vnímat“, respektovat</a:t>
            </a:r>
          </a:p>
          <a:p>
            <a:r>
              <a:rPr lang="cs-CZ" dirty="0"/>
              <a:t>Nabízet, ale nenutit (ptát se a respektovat)</a:t>
            </a:r>
          </a:p>
          <a:p>
            <a:r>
              <a:rPr lang="cs-CZ" dirty="0"/>
              <a:t>Co nejméně formalizovat</a:t>
            </a:r>
          </a:p>
          <a:p>
            <a:r>
              <a:rPr lang="cs-CZ" dirty="0"/>
              <a:t>Též nechtít „vytlouct kapitál“</a:t>
            </a:r>
          </a:p>
          <a:p>
            <a:r>
              <a:rPr lang="cs-CZ" dirty="0" err="1"/>
              <a:t>Multidisciplinárně</a:t>
            </a:r>
            <a:r>
              <a:rPr lang="cs-CZ" dirty="0"/>
              <a:t> diskutovat</a:t>
            </a:r>
          </a:p>
          <a:p>
            <a:r>
              <a:rPr lang="cs-CZ" dirty="0"/>
              <a:t>Dominance: únava, mizení spontaneity</a:t>
            </a:r>
          </a:p>
          <a:p>
            <a:endParaRPr lang="cs-CZ" dirty="0"/>
          </a:p>
          <a:p>
            <a:r>
              <a:rPr lang="cs-CZ" dirty="0"/>
              <a:t>Např. „dohořívání svíčky“ v ÚSP či doma</a:t>
            </a:r>
          </a:p>
          <a:p>
            <a:r>
              <a:rPr lang="cs-CZ" dirty="0"/>
              <a:t>Přiměřené konzultace s praktickým lékařem </a:t>
            </a:r>
          </a:p>
        </p:txBody>
      </p:sp>
    </p:spTree>
    <p:extLst>
      <p:ext uri="{BB962C8B-B14F-4D97-AF65-F5344CB8AC3E}">
        <p14:creationId xmlns:p14="http://schemas.microsoft.com/office/powerpoint/2010/main" val="93657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F93E61-6FCA-B548-86EC-A876E0D0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Smrti se nebojím, smrt není zlá, umírání se bojím, kde každý je opuštěn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EEF24DEF-7253-4843-819B-DD388DEC48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3168352" cy="4680520"/>
          </a:xfr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2FF69C21-69AB-1A45-832A-112ADBE7B2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88840"/>
            <a:ext cx="4932040" cy="3010197"/>
          </a:xfrm>
        </p:spPr>
      </p:pic>
    </p:spTree>
    <p:extLst>
      <p:ext uri="{BB962C8B-B14F-4D97-AF65-F5344CB8AC3E}">
        <p14:creationId xmlns:p14="http://schemas.microsoft.com/office/powerpoint/2010/main" val="89176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40715C-8AA9-3C44-B84F-D58AC75EF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Specializovaná paliativní péče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2473C9-358C-7D4E-8F7B-C6F08433C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Odborná podpora při bolavém umírání</a:t>
            </a:r>
          </a:p>
          <a:p>
            <a:r>
              <a:rPr lang="cs-CZ" dirty="0"/>
              <a:t>Kvalifikované intervence (znalosti + vybavení)</a:t>
            </a:r>
          </a:p>
          <a:p>
            <a:r>
              <a:rPr lang="cs-CZ" dirty="0"/>
              <a:t>Režim 24/7 – jistota časného kontaktu</a:t>
            </a:r>
          </a:p>
          <a:p>
            <a:r>
              <a:rPr lang="cs-CZ" dirty="0"/>
              <a:t>Mobilní hospic</a:t>
            </a:r>
          </a:p>
          <a:p>
            <a:r>
              <a:rPr lang="cs-CZ" dirty="0"/>
              <a:t>SOS program (medikace) předem</a:t>
            </a:r>
          </a:p>
          <a:p>
            <a:r>
              <a:rPr lang="cs-CZ" dirty="0"/>
              <a:t>Nutná formalizace</a:t>
            </a:r>
          </a:p>
          <a:p>
            <a:pPr lvl="1"/>
            <a:r>
              <a:rPr lang="cs-CZ" dirty="0"/>
              <a:t>souhlas s neodesláním k nemocniční intervenci</a:t>
            </a:r>
          </a:p>
        </p:txBody>
      </p:sp>
    </p:spTree>
    <p:extLst>
      <p:ext uri="{BB962C8B-B14F-4D97-AF65-F5344CB8AC3E}">
        <p14:creationId xmlns:p14="http://schemas.microsoft.com/office/powerpoint/2010/main" val="2115748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D140B4-77DA-3946-9C2D-6F4C2C71D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Terminální péče: záchrana před „Erinyemi, Líticemi, </a:t>
            </a:r>
            <a:r>
              <a:rPr lang="cs-CZ" dirty="0" err="1"/>
              <a:t>Fúriemi</a:t>
            </a:r>
            <a:r>
              <a:rPr lang="cs-CZ" dirty="0"/>
              <a:t>“ umírání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D79DA2A-E745-504C-8152-5BF283941F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4610100" cy="2930475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4322C53-1DFD-7645-B52A-895D4DC69C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End-</a:t>
            </a:r>
            <a:r>
              <a:rPr lang="cs-CZ" dirty="0" err="1"/>
              <a:t>of</a:t>
            </a:r>
            <a:r>
              <a:rPr lang="cs-CZ" dirty="0"/>
              <a:t>-</a:t>
            </a:r>
            <a:r>
              <a:rPr lang="cs-CZ" dirty="0" err="1"/>
              <a:t>life</a:t>
            </a:r>
            <a:r>
              <a:rPr lang="cs-CZ" dirty="0"/>
              <a:t> (EOL) care – </a:t>
            </a:r>
            <a:r>
              <a:rPr lang="cs-CZ" dirty="0" err="1"/>
              <a:t>agonální</a:t>
            </a:r>
            <a:r>
              <a:rPr lang="cs-CZ" dirty="0"/>
              <a:t> pomoc</a:t>
            </a:r>
          </a:p>
          <a:p>
            <a:r>
              <a:rPr lang="cs-CZ" dirty="0"/>
              <a:t>Pravé pallium: zastření </a:t>
            </a:r>
            <a:r>
              <a:rPr lang="cs-CZ" dirty="0" err="1"/>
              <a:t>agonálních</a:t>
            </a:r>
            <a:r>
              <a:rPr lang="cs-CZ" dirty="0"/>
              <a:t> symptomů</a:t>
            </a:r>
          </a:p>
          <a:p>
            <a:pPr lvl="1"/>
            <a:r>
              <a:rPr lang="cs-CZ" dirty="0"/>
              <a:t>Delirium</a:t>
            </a:r>
          </a:p>
          <a:p>
            <a:pPr lvl="1"/>
            <a:r>
              <a:rPr lang="cs-CZ" dirty="0"/>
              <a:t>Dušnost</a:t>
            </a:r>
          </a:p>
          <a:p>
            <a:pPr lvl="1"/>
            <a:r>
              <a:rPr lang="cs-CZ" dirty="0"/>
              <a:t>Bolest – až </a:t>
            </a:r>
            <a:r>
              <a:rPr lang="cs-CZ" dirty="0" err="1"/>
              <a:t>analgosedace</a:t>
            </a:r>
            <a:endParaRPr lang="cs-CZ" dirty="0"/>
          </a:p>
          <a:p>
            <a:pPr lvl="1"/>
            <a:r>
              <a:rPr lang="cs-CZ" dirty="0"/>
              <a:t>Úzkost </a:t>
            </a:r>
          </a:p>
          <a:p>
            <a:pPr lvl="1"/>
            <a:r>
              <a:rPr lang="cs-CZ" dirty="0"/>
              <a:t>Zvracení </a:t>
            </a:r>
          </a:p>
        </p:txBody>
      </p:sp>
    </p:spTree>
    <p:extLst>
      <p:ext uri="{BB962C8B-B14F-4D97-AF65-F5344CB8AC3E}">
        <p14:creationId xmlns:p14="http://schemas.microsoft.com/office/powerpoint/2010/main" val="1179086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62EF92-B0AA-2940-8ADF-91C1F526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Poznámka k autonomii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26C02C-0665-CB41-8F7F-91A5ECE94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Autonomie není o tom „být a zemřít mimo ústav“, ale mít co největší kontrolu nad děním s co největší možnou důstojností</a:t>
            </a:r>
          </a:p>
          <a:p>
            <a:r>
              <a:rPr lang="cs-CZ" dirty="0"/>
              <a:t>S blízkými lidmi v dobrém ústavu může být lépe než doma </a:t>
            </a:r>
          </a:p>
        </p:txBody>
      </p:sp>
    </p:spTree>
    <p:extLst>
      <p:ext uri="{BB962C8B-B14F-4D97-AF65-F5344CB8AC3E}">
        <p14:creationId xmlns:p14="http://schemas.microsoft.com/office/powerpoint/2010/main" val="1167168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5436B1-99C5-C44B-93D8-A532F87A1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Paliativní péče v ÚSP (DS, DOZP)?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7656DB-55E5-234D-805A-080FFEE95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Často chybí zdravot. personál</a:t>
            </a:r>
          </a:p>
          <a:p>
            <a:r>
              <a:rPr lang="cs-CZ" dirty="0"/>
              <a:t>Pokud je, často nemá paliativní zkušenost</a:t>
            </a:r>
          </a:p>
          <a:p>
            <a:r>
              <a:rPr lang="cs-CZ" dirty="0"/>
              <a:t>Často jen formální výkon funkce PL</a:t>
            </a:r>
          </a:p>
          <a:p>
            <a:pPr lvl="1"/>
            <a:r>
              <a:rPr lang="cs-CZ" dirty="0"/>
              <a:t>Projekt Senior: 5 let preskripce bez kontroly stavu</a:t>
            </a:r>
          </a:p>
          <a:p>
            <a:r>
              <a:rPr lang="cs-CZ" dirty="0"/>
              <a:t>Překračování kompetencí, zodpovědnosti – úzkost, vyhoření</a:t>
            </a:r>
          </a:p>
          <a:p>
            <a:r>
              <a:rPr lang="cs-CZ" dirty="0"/>
              <a:t>Chybí podpora lékaře, </a:t>
            </a:r>
            <a:r>
              <a:rPr lang="cs-CZ" dirty="0" err="1"/>
              <a:t>multidisciplin</a:t>
            </a:r>
            <a:r>
              <a:rPr lang="cs-CZ" dirty="0"/>
              <a:t>. porady, supervize</a:t>
            </a:r>
          </a:p>
          <a:p>
            <a:r>
              <a:rPr lang="cs-CZ" dirty="0"/>
              <a:t>Často „</a:t>
            </a:r>
            <a:r>
              <a:rPr lang="cs-CZ" dirty="0" err="1"/>
              <a:t>paliace</a:t>
            </a:r>
            <a:r>
              <a:rPr lang="cs-CZ" dirty="0"/>
              <a:t>“ = nechat umřít, neodesílat do nemocnice – ale na základě jakého rozhodnutí?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7193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F7006A-499B-5844-8CB0-86E5A4AD7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Paliativní péče v ÚSP (DS, DOZP)?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BBDA4B-6FE7-5B4A-A2F7-EFE538BC6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Lze obecnou PP = nekomplikované umírání </a:t>
            </a:r>
          </a:p>
          <a:p>
            <a:pPr lvl="1"/>
            <a:r>
              <a:rPr lang="cs-CZ" dirty="0"/>
              <a:t>„tiché dohasínání svíčky“ = paliativní ošetřování</a:t>
            </a:r>
          </a:p>
          <a:p>
            <a:pPr lvl="2"/>
            <a:r>
              <a:rPr lang="cs-CZ" dirty="0"/>
              <a:t>v tomto případě laskavý přístup, neomezené návštěvy, sezení u lůžka  - bez formalizovaných prvků</a:t>
            </a:r>
          </a:p>
          <a:p>
            <a:r>
              <a:rPr lang="cs-CZ" dirty="0"/>
              <a:t>Nelze specializovanou PP – jen s podporou paliativně znalého PL, lépe MSPP (mobilního hospice) </a:t>
            </a:r>
          </a:p>
        </p:txBody>
      </p:sp>
    </p:spTree>
    <p:extLst>
      <p:ext uri="{BB962C8B-B14F-4D97-AF65-F5344CB8AC3E}">
        <p14:creationId xmlns:p14="http://schemas.microsoft.com/office/powerpoint/2010/main" val="2582023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085861-F53D-5547-B7E0-351FF39E0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Carl </a:t>
            </a:r>
            <a:r>
              <a:rPr lang="cs-CZ" dirty="0" err="1"/>
              <a:t>Rogers</a:t>
            </a:r>
            <a:r>
              <a:rPr lang="cs-CZ" dirty="0"/>
              <a:t> (1902-1987)</a:t>
            </a:r>
            <a:br>
              <a:rPr lang="cs-CZ" dirty="0"/>
            </a:br>
            <a:r>
              <a:rPr lang="cs-CZ" dirty="0"/>
              <a:t>Psycholog, psychoterapeut</a:t>
            </a:r>
          </a:p>
        </p:txBody>
      </p:sp>
      <p:pic>
        <p:nvPicPr>
          <p:cNvPr id="62466" name="Zástupný symbol pro obsah 4">
            <a:extLst>
              <a:ext uri="{FF2B5EF4-FFF2-40B4-BE49-F238E27FC236}">
                <a16:creationId xmlns:a16="http://schemas.microsoft.com/office/drawing/2014/main" id="{CB9F08AD-6282-7143-ADE9-415B43CD98C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700213"/>
            <a:ext cx="3624262" cy="4968875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FCF81BC-A680-B04E-A5AC-232460FB0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538" y="1600200"/>
            <a:ext cx="4259262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err="1"/>
              <a:t>Kongruence</a:t>
            </a:r>
            <a:r>
              <a:rPr lang="cs-CZ" b="1" dirty="0"/>
              <a:t> osobnosti </a:t>
            </a:r>
            <a:r>
              <a:rPr lang="cs-CZ" dirty="0"/>
              <a:t>(asimilace nezkreslených prožitků)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Pozitivní </a:t>
            </a:r>
            <a:r>
              <a:rPr lang="cs-CZ" b="1" dirty="0" err="1"/>
              <a:t>sebepřijetí</a:t>
            </a:r>
            <a:r>
              <a:rPr lang="cs-CZ" b="1" dirty="0"/>
              <a:t> </a:t>
            </a:r>
            <a:r>
              <a:rPr lang="cs-CZ" dirty="0"/>
              <a:t>vs. </a:t>
            </a:r>
            <a:r>
              <a:rPr lang="cs-CZ" dirty="0" err="1"/>
              <a:t>ergodystonie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Indirektivní</a:t>
            </a:r>
            <a:r>
              <a:rPr lang="cs-CZ" dirty="0"/>
              <a:t> psychoterapie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Chráněné prostředí terapeutického vztahu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Person </a:t>
            </a:r>
            <a:r>
              <a:rPr lang="cs-CZ" dirty="0" err="1"/>
              <a:t>centered</a:t>
            </a:r>
            <a:r>
              <a:rPr lang="cs-CZ" dirty="0"/>
              <a:t> </a:t>
            </a:r>
            <a:r>
              <a:rPr lang="cs-CZ" dirty="0" err="1"/>
              <a:t>approach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9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68D460-73D5-9F4C-8D70-857C654B0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/>
              <a:t>Poselství Olivera </a:t>
            </a:r>
            <a:r>
              <a:rPr lang="cs-CZ" dirty="0" err="1"/>
              <a:t>Sackse</a:t>
            </a:r>
            <a:r>
              <a:rPr lang="cs-CZ" dirty="0"/>
              <a:t> (1933-2015) pro geriatrii a paliativu</a:t>
            </a:r>
          </a:p>
        </p:txBody>
      </p:sp>
      <p:pic>
        <p:nvPicPr>
          <p:cNvPr id="43010" name="Zástupný symbol pro obsah 4">
            <a:extLst>
              <a:ext uri="{FF2B5EF4-FFF2-40B4-BE49-F238E27FC236}">
                <a16:creationId xmlns:a16="http://schemas.microsoft.com/office/drawing/2014/main" id="{58C11BD4-7934-AC40-A855-10DAF6093D0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4648200" cy="4060825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85B8566-DB6A-914C-A5D9-E6249850D1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b="1" dirty="0"/>
              <a:t>„Stojím tváří v tvář smrti, ale ještě jsem neskončil se životem“.</a:t>
            </a:r>
          </a:p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cs-CZ" b="1" dirty="0"/>
              <a:t>Vděčnost</a:t>
            </a:r>
          </a:p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cs-CZ" b="1" dirty="0" err="1"/>
              <a:t>Praha:dybuuk</a:t>
            </a:r>
            <a:endParaRPr lang="cs-CZ" b="1" dirty="0"/>
          </a:p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cs-CZ" b="1" dirty="0"/>
              <a:t>2016</a:t>
            </a:r>
          </a:p>
          <a:p>
            <a:pPr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9423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89146E-3ABF-0443-A996-7C41FD2AA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Ucelená paliativní péče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59000F-D120-B84F-94E6-64E6F632D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Terminální fáze podpory pomáhajících profesí</a:t>
            </a:r>
          </a:p>
          <a:p>
            <a:r>
              <a:rPr lang="cs-CZ" dirty="0"/>
              <a:t>Završení přirozeného života a ontogeneze</a:t>
            </a:r>
          </a:p>
          <a:p>
            <a:r>
              <a:rPr lang="cs-CZ" dirty="0"/>
              <a:t>Respekt k vnitřnímu životu lidských bytostí</a:t>
            </a:r>
          </a:p>
          <a:p>
            <a:r>
              <a:rPr lang="cs-CZ" dirty="0"/>
              <a:t>Člověk jako vztahová bytost – utváří nás nejen tělesnost, ale také vztahy a reflexe</a:t>
            </a:r>
          </a:p>
          <a:p>
            <a:r>
              <a:rPr lang="cs-CZ" dirty="0"/>
              <a:t>Jde o víc než o netrpění</a:t>
            </a:r>
          </a:p>
        </p:txBody>
      </p:sp>
    </p:spTree>
    <p:extLst>
      <p:ext uri="{BB962C8B-B14F-4D97-AF65-F5344CB8AC3E}">
        <p14:creationId xmlns:p14="http://schemas.microsoft.com/office/powerpoint/2010/main" val="3110406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BEA00-00C4-3E4F-8217-E931922C3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Úskalí paliativní péče při </a:t>
            </a:r>
            <a:r>
              <a:rPr lang="cs-CZ" dirty="0" err="1"/>
              <a:t>bioekonomické</a:t>
            </a:r>
            <a:r>
              <a:rPr lang="cs-CZ" dirty="0"/>
              <a:t> redukci člověka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46A505-E09B-3A44-91D5-91A280457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cs-CZ" b="1" dirty="0"/>
              <a:t>Tlumení utrpení – především tělesného (opiáty)</a:t>
            </a:r>
            <a:r>
              <a:rPr lang="cs-CZ" dirty="0"/>
              <a:t>, </a:t>
            </a:r>
            <a:r>
              <a:rPr lang="cs-CZ" sz="2600" dirty="0"/>
              <a:t>méně psychického, sociálního, spirituálního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b="1" dirty="0"/>
              <a:t>Odstoupení od samoúčelných a trýznivých výkonů diagnostických i „léčebných</a:t>
            </a:r>
            <a:r>
              <a:rPr lang="cs-CZ" dirty="0"/>
              <a:t>“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2400" dirty="0"/>
              <a:t>Animace – smysluplnost končícího života, kultivace, završení, smíření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2400" dirty="0"/>
              <a:t>Intervence léčitelných obtíží </a:t>
            </a:r>
          </a:p>
          <a:p>
            <a:pPr marL="914400" lvl="1" indent="-514350">
              <a:defRPr/>
            </a:pPr>
            <a:r>
              <a:rPr lang="cs-CZ" sz="2400" dirty="0"/>
              <a:t>komplikací </a:t>
            </a:r>
          </a:p>
          <a:p>
            <a:pPr marL="914400" lvl="1" indent="-514350">
              <a:defRPr/>
            </a:pPr>
            <a:r>
              <a:rPr lang="cs-CZ" sz="2400" dirty="0" err="1"/>
              <a:t>interkurentních</a:t>
            </a:r>
            <a:r>
              <a:rPr lang="cs-CZ" sz="2400" dirty="0"/>
              <a:t> onemocnění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5151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478A16-4236-894B-A7AF-D4E4263A6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Hedonistické a </a:t>
            </a:r>
            <a:r>
              <a:rPr lang="cs-CZ" dirty="0" err="1"/>
              <a:t>neomaltuziánské</a:t>
            </a:r>
            <a:r>
              <a:rPr lang="cs-CZ" dirty="0"/>
              <a:t> pokušení postmoderní </a:t>
            </a:r>
            <a:r>
              <a:rPr lang="cs-CZ" dirty="0" err="1"/>
              <a:t>paliace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4AE33C-000D-5048-AE63-D9E846AE1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„Umírání je třeba  zbavit zbytečného utrpení i zbytečné finanční nákladnosti – ostatní je balast.“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Největší riziko: neoprávněná </a:t>
            </a:r>
            <a:r>
              <a:rPr lang="cs-CZ" dirty="0" err="1"/>
              <a:t>paliatizace</a:t>
            </a:r>
            <a:r>
              <a:rPr lang="cs-CZ" dirty="0"/>
              <a:t> křehkých lidí s omezenou či ztracenou soběstačností, zvláště seniorů.</a:t>
            </a:r>
          </a:p>
          <a:p>
            <a:pPr marL="0" indent="0">
              <a:buNone/>
            </a:pPr>
            <a:r>
              <a:rPr lang="cs-CZ" dirty="0"/>
              <a:t>Odstoupení od nepřínosné (marné) léčby je zaměněno za odstoupení od účinné a účelné léčby domněle nepřínosných (marných) lidí (nechat zemřít).</a:t>
            </a:r>
          </a:p>
          <a:p>
            <a:pPr marL="0" indent="0">
              <a:buNone/>
            </a:pPr>
            <a:r>
              <a:rPr lang="cs-CZ" dirty="0"/>
              <a:t>Posléze je ponechání zemřít nahrazeno aktivní eutanazií.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899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Sapfo</a:t>
            </a:r>
            <a:r>
              <a:rPr lang="cs-CZ" dirty="0"/>
              <a:t>: „A smrt je zlo, tak bozi uznali, </a:t>
            </a:r>
            <a:br>
              <a:rPr lang="cs-CZ" dirty="0"/>
            </a:br>
            <a:r>
              <a:rPr lang="cs-CZ" dirty="0"/>
              <a:t>vždyť kdyby byla krásná, též by zmírali.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4495800" cy="3431306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72816"/>
            <a:ext cx="4648200" cy="2890465"/>
          </a:xfrm>
        </p:spPr>
      </p:pic>
    </p:spTree>
    <p:extLst>
      <p:ext uri="{BB962C8B-B14F-4D97-AF65-F5344CB8AC3E}">
        <p14:creationId xmlns:p14="http://schemas.microsoft.com/office/powerpoint/2010/main" val="90845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E24CBA-50F7-224A-A742-6C572E6C4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Ohrožení křehkých geriatrických pacientů/ seniorů obecně?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137C7EE8-3379-3C47-BB23-8C74169570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4648200" cy="2428577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B1515D2-D270-BA41-9602-38244D6F48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Tragická deformace:</a:t>
            </a:r>
          </a:p>
          <a:p>
            <a:pPr marL="0" indent="0">
              <a:buNone/>
            </a:pPr>
            <a:r>
              <a:rPr lang="cs-CZ" dirty="0"/>
              <a:t>Záměna odstoupení od marné (nepřínosné) léčby za odstoupení od účelné léčby domněle „marných“ lidí (zvláště seniorů)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Nechat zemřít</a:t>
            </a:r>
          </a:p>
          <a:p>
            <a:pPr marL="0" indent="0">
              <a:buNone/>
            </a:pPr>
            <a:r>
              <a:rPr lang="cs-CZ" dirty="0"/>
              <a:t>Nevolat lékaře (ÚSP) </a:t>
            </a:r>
          </a:p>
        </p:txBody>
      </p:sp>
    </p:spTree>
    <p:extLst>
      <p:ext uri="{BB962C8B-B14F-4D97-AF65-F5344CB8AC3E}">
        <p14:creationId xmlns:p14="http://schemas.microsoft.com/office/powerpoint/2010/main" val="1223882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Balada o </a:t>
            </a:r>
            <a:r>
              <a:rPr lang="cs-CZ" dirty="0" err="1"/>
              <a:t>Narajamě</a:t>
            </a:r>
            <a:r>
              <a:rPr lang="cs-CZ" dirty="0"/>
              <a:t> (1983) “v kontextu </a:t>
            </a:r>
            <a:r>
              <a:rPr lang="cs-CZ" dirty="0" err="1"/>
              <a:t>neomaltuziánství</a:t>
            </a:r>
            <a:r>
              <a:rPr lang="cs-CZ" dirty="0"/>
              <a:t>“?</a:t>
            </a:r>
          </a:p>
        </p:txBody>
      </p:sp>
      <p:pic>
        <p:nvPicPr>
          <p:cNvPr id="5" name="Zástupný symbol pro obsah 4" descr="Narajam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4644008" cy="3401764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Údajný zvyk </a:t>
            </a:r>
            <a:r>
              <a:rPr lang="cs-CZ" b="1" dirty="0" err="1"/>
              <a:t>ubasute</a:t>
            </a:r>
            <a:r>
              <a:rPr lang="cs-CZ" dirty="0"/>
              <a:t> „zbavování se stařen“ </a:t>
            </a:r>
          </a:p>
          <a:p>
            <a:r>
              <a:rPr lang="cs-CZ" dirty="0"/>
              <a:t>1 lokalita („japonská Sparta“ s Tarpejskou skálou?)  </a:t>
            </a:r>
          </a:p>
          <a:p>
            <a:r>
              <a:rPr lang="cs-CZ" dirty="0"/>
              <a:t>Věk </a:t>
            </a:r>
            <a:r>
              <a:rPr lang="cs-CZ" dirty="0" err="1"/>
              <a:t>ubasute</a:t>
            </a:r>
            <a:r>
              <a:rPr lang="cs-CZ" dirty="0"/>
              <a:t>: </a:t>
            </a:r>
            <a:r>
              <a:rPr lang="cs-CZ" b="1" dirty="0"/>
              <a:t>70 let</a:t>
            </a:r>
          </a:p>
          <a:p>
            <a:r>
              <a:rPr lang="cs-CZ" dirty="0"/>
              <a:t>Ponechání starců svému osudu, když se stali přítěží</a:t>
            </a:r>
          </a:p>
        </p:txBody>
      </p:sp>
    </p:spTree>
    <p:extLst>
      <p:ext uri="{BB962C8B-B14F-4D97-AF65-F5344CB8AC3E}">
        <p14:creationId xmlns:p14="http://schemas.microsoft.com/office/powerpoint/2010/main" val="1914165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Pozor na upírání smysluplnosti stáří!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Sir William </a:t>
            </a:r>
            <a:r>
              <a:rPr lang="cs-CZ" dirty="0" err="1"/>
              <a:t>Osler</a:t>
            </a:r>
            <a:r>
              <a:rPr lang="cs-CZ" dirty="0"/>
              <a:t> (1849-1919) v roce 1905: </a:t>
            </a:r>
          </a:p>
          <a:p>
            <a:r>
              <a:rPr lang="cs-CZ" dirty="0"/>
              <a:t>25-40 let „zlatý věk života“</a:t>
            </a:r>
          </a:p>
          <a:p>
            <a:r>
              <a:rPr lang="cs-CZ" dirty="0"/>
              <a:t>40-60 let „relativní neužitečnost“</a:t>
            </a:r>
          </a:p>
          <a:p>
            <a:r>
              <a:rPr lang="cs-CZ" b="1" dirty="0"/>
              <a:t>60+</a:t>
            </a:r>
            <a:r>
              <a:rPr lang="cs-CZ" dirty="0"/>
              <a:t>           „absolutní neužitečnost“.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Profesor Ezechiel Emmanuel v roce 2014:</a:t>
            </a:r>
          </a:p>
          <a:p>
            <a:r>
              <a:rPr lang="cs-CZ" dirty="0"/>
              <a:t>Proč doufám, že zemřu v 75 letech</a:t>
            </a:r>
          </a:p>
          <a:p>
            <a:r>
              <a:rPr lang="cs-CZ" dirty="0"/>
              <a:t>75 let završení lidského života, dále jen zmar, „život nehodný života“</a:t>
            </a:r>
          </a:p>
        </p:txBody>
      </p:sp>
    </p:spTree>
    <p:extLst>
      <p:ext uri="{BB962C8B-B14F-4D97-AF65-F5344CB8AC3E}">
        <p14:creationId xmlns:p14="http://schemas.microsoft.com/office/powerpoint/2010/main" val="2822923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649AA3-A4C5-7440-AB13-333297404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/>
              <a:t>ČR 2018: na paliativní péči není dost personálu, pilulka smrti v </a:t>
            </a:r>
            <a:r>
              <a:rPr lang="cs-CZ" b="1" dirty="0"/>
              <a:t>50</a:t>
            </a:r>
            <a:r>
              <a:rPr lang="cs-CZ" dirty="0"/>
              <a:t> letech?</a:t>
            </a:r>
          </a:p>
        </p:txBody>
      </p:sp>
      <p:pic>
        <p:nvPicPr>
          <p:cNvPr id="41986" name="Zástupný symbol pro obsah 4">
            <a:extLst>
              <a:ext uri="{FF2B5EF4-FFF2-40B4-BE49-F238E27FC236}">
                <a16:creationId xmlns:a16="http://schemas.microsoft.com/office/drawing/2014/main" id="{5CEB5732-94BA-1944-B0DF-597C0E5FA6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1417638"/>
            <a:ext cx="4319587" cy="5395912"/>
          </a:xfrm>
        </p:spPr>
      </p:pic>
    </p:spTree>
    <p:extLst>
      <p:ext uri="{BB962C8B-B14F-4D97-AF65-F5344CB8AC3E}">
        <p14:creationId xmlns:p14="http://schemas.microsoft.com/office/powerpoint/2010/main" val="3330591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Historické varování:</a:t>
            </a:r>
            <a:br>
              <a:rPr lang="cs-CZ" dirty="0"/>
            </a:br>
            <a:r>
              <a:rPr lang="cs-CZ" dirty="0"/>
              <a:t>profesor Alfred </a:t>
            </a:r>
            <a:r>
              <a:rPr lang="cs-CZ" dirty="0" err="1"/>
              <a:t>Hoche</a:t>
            </a:r>
            <a:r>
              <a:rPr lang="cs-CZ" dirty="0"/>
              <a:t> (1865-1943)</a:t>
            </a:r>
          </a:p>
        </p:txBody>
      </p:sp>
      <p:pic>
        <p:nvPicPr>
          <p:cNvPr id="35842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341438"/>
            <a:ext cx="4419600" cy="5516562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K. </a:t>
            </a:r>
            <a:r>
              <a:rPr lang="cs-CZ" dirty="0" err="1"/>
              <a:t>Binding</a:t>
            </a:r>
            <a:r>
              <a:rPr lang="cs-CZ" dirty="0"/>
              <a:t>, A. </a:t>
            </a:r>
            <a:r>
              <a:rPr lang="cs-CZ" dirty="0" err="1"/>
              <a:t>Hoche</a:t>
            </a:r>
            <a:r>
              <a:rPr lang="cs-CZ" dirty="0"/>
              <a:t>: „Die </a:t>
            </a:r>
            <a:r>
              <a:rPr lang="cs-CZ" dirty="0" err="1"/>
              <a:t>Freigabe</a:t>
            </a:r>
            <a:r>
              <a:rPr lang="cs-CZ" dirty="0"/>
              <a:t> der </a:t>
            </a:r>
            <a:r>
              <a:rPr lang="cs-CZ" dirty="0" err="1"/>
              <a:t>Vernichtung</a:t>
            </a:r>
            <a:r>
              <a:rPr lang="cs-CZ" dirty="0"/>
              <a:t> </a:t>
            </a:r>
            <a:r>
              <a:rPr lang="cs-CZ" dirty="0" err="1"/>
              <a:t>lebensunworten</a:t>
            </a:r>
            <a:r>
              <a:rPr lang="cs-CZ" dirty="0"/>
              <a:t> </a:t>
            </a:r>
            <a:r>
              <a:rPr lang="cs-CZ" dirty="0" err="1"/>
              <a:t>Lebens</a:t>
            </a:r>
            <a:r>
              <a:rPr lang="cs-CZ" dirty="0"/>
              <a:t>“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(Osvobození ze zhouby </a:t>
            </a:r>
            <a:r>
              <a:rPr lang="cs-CZ" u="sng" dirty="0"/>
              <a:t>života nehodných životů, </a:t>
            </a:r>
            <a:r>
              <a:rPr lang="cs-CZ" dirty="0"/>
              <a:t>1920).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Otevření dveří eutanáziím (mentální retardace, demence, epilepsie, …</a:t>
            </a:r>
            <a:r>
              <a:rPr lang="cs-CZ" sz="2400" dirty="0"/>
              <a:t>)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02139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0CA2FF-11EA-EB49-85CB-73CF78157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Akceptace asistované sebevraždy umírajících i „přestárlých“?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F1CD442-0CD4-B441-A842-D5367605D0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4648200" cy="2587451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E63938E-C829-6E40-AA7F-1F24604B24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David </a:t>
            </a:r>
            <a:r>
              <a:rPr lang="cs-CZ" b="1" dirty="0" err="1"/>
              <a:t>Goodal</a:t>
            </a:r>
            <a:r>
              <a:rPr lang="cs-CZ" b="1" dirty="0"/>
              <a:t> (104 let) - květen 2018, Basilej </a:t>
            </a:r>
          </a:p>
          <a:p>
            <a:r>
              <a:rPr lang="cs-CZ" b="1" dirty="0"/>
              <a:t>Asistovaná sebevražda za zvuků Beethovenovy 9. symfonie </a:t>
            </a:r>
          </a:p>
          <a:p>
            <a:r>
              <a:rPr lang="cs-CZ" b="1" dirty="0"/>
              <a:t>Malý krok pro pana </a:t>
            </a:r>
            <a:r>
              <a:rPr lang="cs-CZ" b="1" dirty="0" err="1"/>
              <a:t>Goodala</a:t>
            </a:r>
            <a:r>
              <a:rPr lang="cs-CZ" b="1" dirty="0"/>
              <a:t>, velký krok pro lidstvo?</a:t>
            </a:r>
          </a:p>
          <a:p>
            <a:r>
              <a:rPr lang="cs-CZ" b="1" dirty="0"/>
              <a:t>A výzva: už neříkejme „spáchat“ sebevraždu – nejde o zločin ani nemrav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79728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35307-B3B7-2143-81F9-486EA4AD5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přístup k sebevraždě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772FF0-35CF-F74C-856F-E4F002184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Petice celebrit k mediálnímu pojetí sebevražd – mezinárodní den prevence sebevražd 2018</a:t>
            </a:r>
          </a:p>
          <a:p>
            <a:r>
              <a:rPr lang="cs-CZ" dirty="0"/>
              <a:t>Etický kodex médií při referování o sebevraždě</a:t>
            </a:r>
          </a:p>
          <a:p>
            <a:r>
              <a:rPr lang="cs-CZ" dirty="0"/>
              <a:t>Ohled na příbuzné</a:t>
            </a:r>
          </a:p>
          <a:p>
            <a:r>
              <a:rPr lang="cs-CZ" dirty="0"/>
              <a:t>Osvěta o </a:t>
            </a:r>
            <a:r>
              <a:rPr lang="cs-CZ" dirty="0" err="1"/>
              <a:t>preventabilitě</a:t>
            </a:r>
            <a:r>
              <a:rPr lang="cs-CZ" dirty="0"/>
              <a:t> a pomoci</a:t>
            </a:r>
          </a:p>
          <a:p>
            <a:r>
              <a:rPr lang="cs-CZ" dirty="0"/>
              <a:t>Vymýcení obratu „spáchat sebevraždu“ – nejde o zločin ani nemravnost, ale o jedno z řešení situace</a:t>
            </a:r>
          </a:p>
        </p:txBody>
      </p:sp>
    </p:spTree>
    <p:extLst>
      <p:ext uri="{BB962C8B-B14F-4D97-AF65-F5344CB8AC3E}">
        <p14:creationId xmlns:p14="http://schemas.microsoft.com/office/powerpoint/2010/main" val="28353644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689710-AAA9-5E42-8A5B-B10F2D64A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Michel </a:t>
            </a:r>
            <a:r>
              <a:rPr lang="cs-CZ" dirty="0" err="1"/>
              <a:t>Foucault</a:t>
            </a:r>
            <a:r>
              <a:rPr lang="cs-CZ" dirty="0"/>
              <a:t> (1926-1984)</a:t>
            </a:r>
            <a:br>
              <a:rPr lang="cs-CZ" dirty="0"/>
            </a:br>
            <a:r>
              <a:rPr lang="cs-CZ" dirty="0" err="1"/>
              <a:t>biopower</a:t>
            </a:r>
            <a:r>
              <a:rPr lang="cs-CZ" dirty="0"/>
              <a:t> - </a:t>
            </a:r>
            <a:r>
              <a:rPr lang="cs-CZ" dirty="0" err="1"/>
              <a:t>biologizace</a:t>
            </a:r>
            <a:r>
              <a:rPr lang="cs-CZ" dirty="0"/>
              <a:t> společnosti</a:t>
            </a:r>
          </a:p>
        </p:txBody>
      </p:sp>
      <p:pic>
        <p:nvPicPr>
          <p:cNvPr id="75778" name="Zástupný symbol pro obsah 4">
            <a:extLst>
              <a:ext uri="{FF2B5EF4-FFF2-40B4-BE49-F238E27FC236}">
                <a16:creationId xmlns:a16="http://schemas.microsoft.com/office/drawing/2014/main" id="{5C56E73B-6171-8A46-9D0A-1EFBFE10CE9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412875"/>
            <a:ext cx="4294188" cy="5445125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AF565EB-D629-2448-B3E5-C274F6AF1E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Využití negativní etiky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Biologická řešení soc. jevů –  </a:t>
            </a:r>
            <a:r>
              <a:rPr lang="cs-CZ" dirty="0" err="1"/>
              <a:t>medicinace</a:t>
            </a:r>
            <a:r>
              <a:rPr lang="cs-CZ" dirty="0"/>
              <a:t>, </a:t>
            </a:r>
            <a:r>
              <a:rPr lang="cs-CZ" dirty="0" err="1"/>
              <a:t>psychiatrizace</a:t>
            </a: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Ovládání společnosti pomocí biomedicíny : kontrola porodnosti, eugenika, </a:t>
            </a:r>
            <a:r>
              <a:rPr lang="cs-CZ" dirty="0" err="1"/>
              <a:t>eutanasie</a:t>
            </a:r>
            <a:r>
              <a:rPr lang="cs-CZ" dirty="0"/>
              <a:t> …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Nástroje: stereotypizace, změna diskursu – </a:t>
            </a:r>
            <a:r>
              <a:rPr lang="cs-CZ" b="1" dirty="0"/>
              <a:t>obecné povědomí</a:t>
            </a:r>
          </a:p>
        </p:txBody>
      </p:sp>
    </p:spTree>
    <p:extLst>
      <p:ext uri="{BB962C8B-B14F-4D97-AF65-F5344CB8AC3E}">
        <p14:creationId xmlns:p14="http://schemas.microsoft.com/office/powerpoint/2010/main" val="17632258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Nadpis 1">
            <a:extLst>
              <a:ext uri="{FF2B5EF4-FFF2-40B4-BE49-F238E27FC236}">
                <a16:creationId xmlns:a16="http://schemas.microsoft.com/office/drawing/2014/main" id="{DC13E47E-35A7-884A-856D-3CF51BE96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Foucoultova biopower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282D3F-8B45-DE40-B86B-98C12919D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Biologizace</a:t>
            </a:r>
            <a:r>
              <a:rPr lang="cs-CZ" dirty="0"/>
              <a:t> společnosti a sociálních problémů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Věda a zdravotnictví přejímají témata výchovy a morálky, stanovují vztahy k určitým lidem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Zdravotnictví jako nové náboženství vědecky zjevené pravdy (Francouzská revoluce)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Vztah k seniorům: nová prioritní témata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 (eugenická) </a:t>
            </a:r>
            <a:r>
              <a:rPr lang="cs-CZ" dirty="0" err="1"/>
              <a:t>biokonstrukce</a:t>
            </a:r>
            <a:r>
              <a:rPr lang="cs-CZ" dirty="0"/>
              <a:t> společnosti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dominance (modulace) v umírání (eutanazie, </a:t>
            </a:r>
            <a:r>
              <a:rPr lang="cs-CZ" dirty="0" err="1"/>
              <a:t>paliace</a:t>
            </a:r>
            <a:r>
              <a:rPr lang="cs-CZ" dirty="0"/>
              <a:t>) – pozor na „</a:t>
            </a:r>
            <a:r>
              <a:rPr lang="cs-CZ" dirty="0" err="1"/>
              <a:t>paliaci</a:t>
            </a:r>
            <a:r>
              <a:rPr lang="cs-CZ" dirty="0"/>
              <a:t> marnosti“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32155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Nadpis 1">
            <a:extLst>
              <a:ext uri="{FF2B5EF4-FFF2-40B4-BE49-F238E27FC236}">
                <a16:creationId xmlns:a16="http://schemas.microsoft.com/office/drawing/2014/main" id="{D87DD029-EA6E-C04B-837E-EC30B173EE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Foucaultova biopower</a:t>
            </a:r>
          </a:p>
        </p:txBody>
      </p:sp>
      <p:sp>
        <p:nvSpPr>
          <p:cNvPr id="77826" name="Zástupný symbol pro obsah 2">
            <a:extLst>
              <a:ext uri="{FF2B5EF4-FFF2-40B4-BE49-F238E27FC236}">
                <a16:creationId xmlns:a16="http://schemas.microsoft.com/office/drawing/2014/main" id="{8ECB7FE7-4C86-7944-AE73-3BB070A77F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O. </a:t>
            </a:r>
            <a:r>
              <a:rPr lang="cs-CZ" altLang="cs-CZ" dirty="0" err="1"/>
              <a:t>Stindl</a:t>
            </a:r>
            <a:r>
              <a:rPr lang="cs-CZ" altLang="cs-CZ" dirty="0"/>
              <a:t> (Echo24, 2018) „Rodí se chladná byrokracie smrti – Západ ji chce zbavit všeho strašného“</a:t>
            </a:r>
          </a:p>
          <a:p>
            <a:pPr lvl="1" eaLnBrk="1" hangingPunct="1"/>
            <a:r>
              <a:rPr lang="cs-CZ" altLang="cs-CZ" dirty="0"/>
              <a:t>Ubývá poprav, ale</a:t>
            </a:r>
          </a:p>
          <a:p>
            <a:pPr lvl="1" eaLnBrk="1" hangingPunct="1"/>
            <a:r>
              <a:rPr lang="cs-CZ" altLang="cs-CZ" dirty="0"/>
              <a:t>Masivně přibývá asistovaných sebevražd, legalizovaných eutanázií</a:t>
            </a:r>
          </a:p>
          <a:p>
            <a:pPr eaLnBrk="1" hangingPunct="1"/>
            <a:r>
              <a:rPr lang="cs-CZ" altLang="cs-CZ" dirty="0"/>
              <a:t>Dominance moci v umírání a končení života</a:t>
            </a:r>
          </a:p>
          <a:p>
            <a:pPr eaLnBrk="1" hangingPunct="1"/>
            <a:r>
              <a:rPr lang="cs-CZ" altLang="cs-CZ" dirty="0"/>
              <a:t>Pozor na deformace paliativní péče!</a:t>
            </a:r>
          </a:p>
        </p:txBody>
      </p:sp>
    </p:spTree>
    <p:extLst>
      <p:ext uri="{BB962C8B-B14F-4D97-AF65-F5344CB8AC3E}">
        <p14:creationId xmlns:p14="http://schemas.microsoft.com/office/powerpoint/2010/main" val="3665020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0A8CC5-64A0-4243-8CB4-73E102971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Umírání bez odborné (medicínské) podpory v historii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750C1D-7B6D-F646-B0C7-15C781612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Často velmi kruté</a:t>
            </a:r>
          </a:p>
          <a:p>
            <a:r>
              <a:rPr lang="cs-CZ" dirty="0"/>
              <a:t>Primitivní poměry</a:t>
            </a:r>
          </a:p>
          <a:p>
            <a:r>
              <a:rPr lang="cs-CZ" dirty="0"/>
              <a:t>Bez tlumení bolesti (omamné nápoje)</a:t>
            </a:r>
          </a:p>
          <a:p>
            <a:r>
              <a:rPr lang="cs-CZ" dirty="0"/>
              <a:t>Obklady</a:t>
            </a:r>
          </a:p>
          <a:p>
            <a:r>
              <a:rPr lang="cs-CZ" dirty="0"/>
              <a:t>Svlažování rtů …</a:t>
            </a:r>
          </a:p>
          <a:p>
            <a:endParaRPr lang="cs-CZ" dirty="0"/>
          </a:p>
          <a:p>
            <a:r>
              <a:rPr lang="cs-CZ" dirty="0"/>
              <a:t>Modlitby za milosrdnou smrt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00900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Nadpis 1">
            <a:extLst>
              <a:ext uri="{FF2B5EF4-FFF2-40B4-BE49-F238E27FC236}">
                <a16:creationId xmlns:a16="http://schemas.microsoft.com/office/drawing/2014/main" id="{9E40FDFC-9A84-CF4B-9586-E30D78F1BA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Eutanasie jako nástroj biopower</a:t>
            </a:r>
          </a:p>
        </p:txBody>
      </p:sp>
      <p:pic>
        <p:nvPicPr>
          <p:cNvPr id="78850" name="Zástupný symbol pro obsah 2">
            <a:extLst>
              <a:ext uri="{FF2B5EF4-FFF2-40B4-BE49-F238E27FC236}">
                <a16:creationId xmlns:a16="http://schemas.microsoft.com/office/drawing/2014/main" id="{BE09B2B4-DB19-134F-8B5F-F6967A02CC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1700213"/>
            <a:ext cx="3887787" cy="4392612"/>
          </a:xfrm>
        </p:spPr>
      </p:pic>
    </p:spTree>
    <p:extLst>
      <p:ext uri="{BB962C8B-B14F-4D97-AF65-F5344CB8AC3E}">
        <p14:creationId xmlns:p14="http://schemas.microsoft.com/office/powerpoint/2010/main" val="29013095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0AB448-E690-E14B-B347-DECDAF83F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Joseph Goebbels ministr propagandy v nacistickém Německu</a:t>
            </a:r>
          </a:p>
        </p:txBody>
      </p:sp>
      <p:pic>
        <p:nvPicPr>
          <p:cNvPr id="68610" name="Zástupný symbol pro obsah 5">
            <a:extLst>
              <a:ext uri="{FF2B5EF4-FFF2-40B4-BE49-F238E27FC236}">
                <a16:creationId xmlns:a16="http://schemas.microsoft.com/office/drawing/2014/main" id="{0DBD2496-A226-334C-AACD-58FE2F4E4BD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1628775"/>
            <a:ext cx="4460875" cy="3698875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DAF1DB0-B582-AA4F-A841-1BC57DAC7E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„Naše výchozí pozice není individuální: my nesdílíme názor, že je třeba sytit hladové, dávat pít žíznivým či oblékat nahé…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Naše cíle jsou odlišné: musíme mít zdravé lidi, abychom dominovali ve světě.“</a:t>
            </a:r>
            <a:endParaRPr lang="cs-CZ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65776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Nadpis 1">
            <a:extLst>
              <a:ext uri="{FF2B5EF4-FFF2-40B4-BE49-F238E27FC236}">
                <a16:creationId xmlns:a16="http://schemas.microsoft.com/office/drawing/2014/main" id="{FFEE385F-CD46-F04F-85B9-C1A59819A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dirty="0"/>
              <a:t> </a:t>
            </a:r>
            <a:r>
              <a:rPr lang="cs-CZ" altLang="cs-CZ" dirty="0" err="1"/>
              <a:t>Eusociální</a:t>
            </a:r>
            <a:r>
              <a:rPr lang="cs-CZ" altLang="cs-CZ" dirty="0"/>
              <a:t> koncept místo humanismu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37866E-3E34-4144-8F1F-FC3C18E44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Dominuje prospěch státu (mocenské elity) – stabilita, ekonomická prosperita, konkurenceschopnost, dominance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Insektismus</a:t>
            </a:r>
            <a:r>
              <a:rPr lang="cs-CZ" dirty="0"/>
              <a:t>: mraveniště je vše, mravenec nic, pokud neslouží mraveništi, invalidní jsou přítěží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Bioekonomický</a:t>
            </a:r>
            <a:r>
              <a:rPr lang="cs-CZ" dirty="0"/>
              <a:t> redukcionismus: redukce „Člověka“ na robotníka a biosystém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Periodizace života dle pracovního cyklu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Člověk/život se může stát přemnoženým, přestárlým, nadbytečným, marným, společenskou přítěží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Zdravotníci slouží systému, „odhalují </a:t>
            </a:r>
            <a:r>
              <a:rPr lang="cs-CZ" dirty="0" err="1"/>
              <a:t>nedostačivé</a:t>
            </a:r>
            <a:r>
              <a:rPr lang="cs-CZ" dirty="0"/>
              <a:t>“, udržují ekonomickou stabilitu, etika ad hoc </a:t>
            </a:r>
            <a:r>
              <a:rPr lang="cs-CZ" dirty="0" err="1"/>
              <a:t>politicko</a:t>
            </a:r>
            <a:r>
              <a:rPr lang="cs-CZ" dirty="0"/>
              <a:t> právních ošetření + vysvobozování ze zhouby životů nehodných života</a:t>
            </a:r>
          </a:p>
        </p:txBody>
      </p:sp>
    </p:spTree>
    <p:extLst>
      <p:ext uri="{BB962C8B-B14F-4D97-AF65-F5344CB8AC3E}">
        <p14:creationId xmlns:p14="http://schemas.microsoft.com/office/powerpoint/2010/main" val="32758868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ED054B-0718-064B-A230-03332555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Příklady úspor a změn obecného povědomí kolem konce života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E6E571-475B-2C40-80BC-45EC3E96B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Redukce pohřebného na vypravení pohřbu dítěti či jeho rodiči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Neobligátnost</a:t>
            </a:r>
            <a:r>
              <a:rPr lang="cs-CZ" dirty="0"/>
              <a:t> pitev - zvláště u seniorů, i když u nich nejvyšší výskyt </a:t>
            </a:r>
            <a:r>
              <a:rPr lang="cs-CZ" dirty="0" err="1"/>
              <a:t>klinicko</a:t>
            </a:r>
            <a:r>
              <a:rPr lang="cs-CZ" dirty="0"/>
              <a:t> patolog. Neshod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Pohřby bez obřadu či zpopelnění na obecní náklady, rozptylové loučky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Změna diskursu k nechávání zemřít „marné“ starce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De-</a:t>
            </a:r>
            <a:r>
              <a:rPr lang="cs-CZ" dirty="0" err="1"/>
              <a:t>medicinace</a:t>
            </a:r>
            <a:r>
              <a:rPr lang="cs-CZ" dirty="0"/>
              <a:t> paliativní péče (ÚSP)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Snahy o legalizaci </a:t>
            </a:r>
            <a:r>
              <a:rPr lang="cs-CZ" dirty="0" err="1"/>
              <a:t>eutanasie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18547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Nadpis 1">
            <a:extLst>
              <a:ext uri="{FF2B5EF4-FFF2-40B4-BE49-F238E27FC236}">
                <a16:creationId xmlns:a16="http://schemas.microsoft.com/office/drawing/2014/main" id="{29D186BA-3811-C74C-9AC5-68DE7C035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„Racionální“ svět bez etiky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60D1E4-3914-0445-8D1E-B82B9ACB0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Proč léčit „přestárlé, postproduktivní, marné, drahé chroniky“? Když postmoderně…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Bůh je mrtev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Hippokrates je mrtev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Apriorní zábrany postmoderně padly: „proč ne?“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Vyhoštěná smrt se vrací jako více než vykupitelka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Směřuje vývoj medicíny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od „bojovníků se smrtí“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k trvale udržitelnému zdravotnictví a ekonomické prosperitě systému?</a:t>
            </a:r>
          </a:p>
        </p:txBody>
      </p:sp>
    </p:spTree>
    <p:extLst>
      <p:ext uri="{BB962C8B-B14F-4D97-AF65-F5344CB8AC3E}">
        <p14:creationId xmlns:p14="http://schemas.microsoft.com/office/powerpoint/2010/main" val="30732693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40FFC6-7E76-C54D-AAA1-8DC29AE6E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Humanistický úkol ucelené paliativní péče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B55276-6B24-5C4F-BD2C-60A12AE39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Minimalizace obecného povědomí, že </a:t>
            </a:r>
          </a:p>
          <a:p>
            <a:pPr lvl="1"/>
            <a:r>
              <a:rPr lang="cs-CZ" dirty="0"/>
              <a:t>existují „životy nedůstojné života“</a:t>
            </a:r>
          </a:p>
          <a:p>
            <a:pPr lvl="1"/>
            <a:r>
              <a:rPr lang="cs-CZ" dirty="0"/>
              <a:t>nelze zemřít důstojně přirozeným způsobem</a:t>
            </a:r>
          </a:p>
          <a:p>
            <a:r>
              <a:rPr lang="cs-CZ" dirty="0"/>
              <a:t>Minimalizace eutanazie a asistované sebevraždy  </a:t>
            </a:r>
          </a:p>
        </p:txBody>
      </p:sp>
    </p:spTree>
    <p:extLst>
      <p:ext uri="{BB962C8B-B14F-4D97-AF65-F5344CB8AC3E}">
        <p14:creationId xmlns:p14="http://schemas.microsoft.com/office/powerpoint/2010/main" val="15391255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Nadpis 1">
            <a:extLst>
              <a:ext uri="{FF2B5EF4-FFF2-40B4-BE49-F238E27FC236}">
                <a16:creationId xmlns:a16="http://schemas.microsoft.com/office/drawing/2014/main" id="{E8871000-3962-9E45-93AA-AFF4323FD9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600"/>
              <a:t>Ph. Zimbardo: svědomí versus banální zlo, rozostření zodpovědnosti</a:t>
            </a:r>
          </a:p>
        </p:txBody>
      </p:sp>
      <p:pic>
        <p:nvPicPr>
          <p:cNvPr id="72706" name="Zástupný symbol pro obsah 4">
            <a:extLst>
              <a:ext uri="{FF2B5EF4-FFF2-40B4-BE49-F238E27FC236}">
                <a16:creationId xmlns:a16="http://schemas.microsoft.com/office/drawing/2014/main" id="{052F5F57-7D58-F541-A775-FB70F5D4FC4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4313"/>
            <a:ext cx="4284663" cy="5373687"/>
          </a:xfrm>
        </p:spPr>
      </p:pic>
      <p:pic>
        <p:nvPicPr>
          <p:cNvPr id="72707" name="Zástupný symbol pro obsah 5">
            <a:extLst>
              <a:ext uri="{FF2B5EF4-FFF2-40B4-BE49-F238E27FC236}">
                <a16:creationId xmlns:a16="http://schemas.microsoft.com/office/drawing/2014/main" id="{1C6F2838-817C-2940-8C2E-D36EDC7AEDE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628775"/>
            <a:ext cx="4392612" cy="4537075"/>
          </a:xfrm>
        </p:spPr>
      </p:pic>
    </p:spTree>
    <p:extLst>
      <p:ext uri="{BB962C8B-B14F-4D97-AF65-F5344CB8AC3E}">
        <p14:creationId xmlns:p14="http://schemas.microsoft.com/office/powerpoint/2010/main" val="30693995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Nadpis 1">
            <a:extLst>
              <a:ext uri="{FF2B5EF4-FFF2-40B4-BE49-F238E27FC236}">
                <a16:creationId xmlns:a16="http://schemas.microsoft.com/office/drawing/2014/main" id="{F1D61449-7C6D-9D4F-8DC0-CEBEE2ED3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Otazníky na závěr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723799-4A15-4F4D-921F-CB9E49823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Zažíváme odliv poválečného humanismu?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Hrozí prosazení </a:t>
            </a:r>
            <a:r>
              <a:rPr lang="cs-CZ" dirty="0" err="1"/>
              <a:t>eusociálního</a:t>
            </a:r>
            <a:r>
              <a:rPr lang="cs-CZ" dirty="0"/>
              <a:t> konceptu s důrazem na ekonomiku a se </a:t>
            </a:r>
            <a:r>
              <a:rPr lang="cs-CZ" u="sng" dirty="0"/>
              <a:t>změnou obecného povědomí</a:t>
            </a:r>
            <a:r>
              <a:rPr lang="cs-CZ" dirty="0"/>
              <a:t>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Hrozí deformované </a:t>
            </a:r>
            <a:r>
              <a:rPr lang="cs-CZ" b="1" dirty="0"/>
              <a:t>(de-humanizované) pojetí paliativní péče jako technologie smrti</a:t>
            </a:r>
            <a:r>
              <a:rPr lang="cs-CZ" dirty="0"/>
              <a:t>?</a:t>
            </a:r>
            <a:endParaRPr lang="cs-CZ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Počátkem může být změtení pojmů </a:t>
            </a:r>
            <a:r>
              <a:rPr lang="cs-CZ" dirty="0" err="1"/>
              <a:t>paliace</a:t>
            </a:r>
            <a:r>
              <a:rPr lang="cs-CZ" dirty="0"/>
              <a:t> obecné, speciální a dlouhodobé péče</a:t>
            </a:r>
          </a:p>
          <a:p>
            <a:pPr lvl="1">
              <a:defRPr/>
            </a:pPr>
            <a:r>
              <a:rPr lang="cs-CZ" dirty="0"/>
              <a:t>V ÚSP je třeba dbát na účast zdravotníků včetně lékaře, má-li jít o skutečnou paliativní péči.</a:t>
            </a:r>
          </a:p>
        </p:txBody>
      </p:sp>
    </p:spTree>
    <p:extLst>
      <p:ext uri="{BB962C8B-B14F-4D97-AF65-F5344CB8AC3E}">
        <p14:creationId xmlns:p14="http://schemas.microsoft.com/office/powerpoint/2010/main" val="36794647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abic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4692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65128D-0431-474D-A0BA-9C39F6014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Začlenění paliativní péče do širšího komunitního přístupu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97891E-0F2A-FF45-8E73-972989F87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SIPS – systém integrovaných podpůrných služeb v komunitě</a:t>
            </a:r>
          </a:p>
          <a:p>
            <a:r>
              <a:rPr lang="cs-CZ" dirty="0"/>
              <a:t>Pro lidi ohrožené institucionalizací (včetně umírajících) a pro jejich rodiny</a:t>
            </a:r>
          </a:p>
          <a:p>
            <a:r>
              <a:rPr lang="cs-CZ" dirty="0"/>
              <a:t>Depistáž</a:t>
            </a:r>
          </a:p>
          <a:p>
            <a:r>
              <a:rPr lang="cs-CZ" dirty="0"/>
              <a:t>Dispenzarizace</a:t>
            </a:r>
          </a:p>
          <a:p>
            <a:r>
              <a:rPr lang="cs-CZ" b="1" dirty="0"/>
              <a:t>Koordinace</a:t>
            </a:r>
          </a:p>
          <a:p>
            <a:r>
              <a:rPr lang="cs-CZ" dirty="0"/>
              <a:t>Poradenství </a:t>
            </a:r>
          </a:p>
        </p:txBody>
      </p:sp>
    </p:spTree>
    <p:extLst>
      <p:ext uri="{BB962C8B-B14F-4D97-AF65-F5344CB8AC3E}">
        <p14:creationId xmlns:p14="http://schemas.microsoft.com/office/powerpoint/2010/main" val="3748039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65CC76-1C59-6E4F-A9B4-C9DB40CE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7 podob medicínského vztahu k  neodvratnému umírání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B4C3D2-2D6D-6140-B187-514E26051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Lhostejný – jako ke každému jinému pacientovi</a:t>
            </a:r>
          </a:p>
          <a:p>
            <a:r>
              <a:rPr lang="cs-CZ" dirty="0"/>
              <a:t>Odmítavý – „nechci to vidět“ – umrlčí pokoje</a:t>
            </a:r>
          </a:p>
          <a:p>
            <a:r>
              <a:rPr lang="cs-CZ" dirty="0"/>
              <a:t>Trýznivý1 </a:t>
            </a:r>
          </a:p>
          <a:p>
            <a:pPr lvl="1"/>
            <a:r>
              <a:rPr lang="cs-CZ" dirty="0"/>
              <a:t>Zadržování neodvratné smrti</a:t>
            </a:r>
          </a:p>
          <a:p>
            <a:pPr lvl="1"/>
            <a:r>
              <a:rPr lang="cs-CZ" dirty="0"/>
              <a:t>Bezohledné alibistické vyšetřování</a:t>
            </a:r>
          </a:p>
          <a:p>
            <a:pPr lvl="1"/>
            <a:r>
              <a:rPr lang="cs-CZ" dirty="0"/>
              <a:t>Plnění výzkumných protokolů</a:t>
            </a:r>
          </a:p>
          <a:p>
            <a:r>
              <a:rPr lang="cs-CZ" dirty="0"/>
              <a:t>Omezený konvencemi – strach z opiátů (Jedlička), (ne)milosrdné lži</a:t>
            </a:r>
          </a:p>
          <a:p>
            <a:r>
              <a:rPr lang="cs-CZ" dirty="0"/>
              <a:t>Podpůrný (paliativní) – včetně partnerské komunikace</a:t>
            </a:r>
          </a:p>
          <a:p>
            <a:r>
              <a:rPr lang="cs-CZ" dirty="0"/>
              <a:t>Trýznivý2 – kruté střílení „pravdy“, překroucení „svobodné vůle“</a:t>
            </a:r>
          </a:p>
          <a:p>
            <a:r>
              <a:rPr lang="cs-CZ" dirty="0"/>
              <a:t>Záhubný – euthanasie, asistovaná sebevražda, ponechání zemřít = urychlení smrti</a:t>
            </a:r>
          </a:p>
        </p:txBody>
      </p:sp>
    </p:spTree>
    <p:extLst>
      <p:ext uri="{BB962C8B-B14F-4D97-AF65-F5344CB8AC3E}">
        <p14:creationId xmlns:p14="http://schemas.microsoft.com/office/powerpoint/2010/main" val="3649618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1C8EE3-BD40-1744-B8C6-58A54A3EA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Začlenění paliativní péče do širšího komunitního přístupu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279C26-B321-C241-BA8C-25B3AE333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Posílení role obcí (ORP)</a:t>
            </a:r>
          </a:p>
          <a:p>
            <a:r>
              <a:rPr lang="cs-CZ" dirty="0"/>
              <a:t>SIPS – možnost propojení paliativní péče s dalšími podpůrnými službami - </a:t>
            </a:r>
            <a:r>
              <a:rPr lang="cs-CZ" b="1" dirty="0"/>
              <a:t>koordinátor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pečovatelská služba, tísňová péče, dobrovolníci, návštěvní služba ambulantních specialistů</a:t>
            </a:r>
          </a:p>
        </p:txBody>
      </p:sp>
    </p:spTree>
    <p:extLst>
      <p:ext uri="{BB962C8B-B14F-4D97-AF65-F5344CB8AC3E}">
        <p14:creationId xmlns:p14="http://schemas.microsoft.com/office/powerpoint/2010/main" val="31844907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092358-E352-4E43-9569-3FBA7428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Fáze vyrovnávání se zdravotním postižením v rodině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FEA18D-113D-DC45-A340-90AC4FAC28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err="1"/>
              <a:t>Infaustní</a:t>
            </a:r>
            <a:r>
              <a:rPr lang="cs-CZ" dirty="0"/>
              <a:t> prognóza (</a:t>
            </a:r>
            <a:r>
              <a:rPr lang="cs-CZ" dirty="0" err="1"/>
              <a:t>Kubler</a:t>
            </a:r>
            <a:r>
              <a:rPr lang="cs-CZ" dirty="0"/>
              <a:t>-Rossová)</a:t>
            </a:r>
          </a:p>
          <a:p>
            <a:r>
              <a:rPr lang="cs-CZ" dirty="0"/>
              <a:t>Popření</a:t>
            </a:r>
          </a:p>
          <a:p>
            <a:r>
              <a:rPr lang="cs-CZ" dirty="0"/>
              <a:t>Hněv, hledání viníka</a:t>
            </a:r>
          </a:p>
          <a:p>
            <a:r>
              <a:rPr lang="cs-CZ" dirty="0"/>
              <a:t>Smlouvání</a:t>
            </a:r>
          </a:p>
          <a:p>
            <a:r>
              <a:rPr lang="cs-CZ" dirty="0"/>
              <a:t>Deprese</a:t>
            </a:r>
          </a:p>
          <a:p>
            <a:r>
              <a:rPr lang="cs-CZ" dirty="0"/>
              <a:t>Smíření 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5581220-307C-0047-9014-E99B68A231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err="1"/>
              <a:t>Invalidizující</a:t>
            </a:r>
            <a:r>
              <a:rPr lang="cs-CZ" dirty="0"/>
              <a:t> postižení v rodině (Susan </a:t>
            </a:r>
            <a:r>
              <a:rPr lang="cs-CZ" dirty="0" err="1"/>
              <a:t>Kerr</a:t>
            </a:r>
            <a:r>
              <a:rPr lang="cs-CZ" dirty="0"/>
              <a:t>)</a:t>
            </a:r>
          </a:p>
          <a:p>
            <a:r>
              <a:rPr lang="cs-CZ" dirty="0"/>
              <a:t>Šok, strach z budoucna, hněv, hledání viníka</a:t>
            </a:r>
          </a:p>
          <a:p>
            <a:r>
              <a:rPr lang="cs-CZ" dirty="0"/>
              <a:t>Získání informací, kontroly, sebedůvěry</a:t>
            </a:r>
          </a:p>
          <a:p>
            <a:r>
              <a:rPr lang="cs-CZ" dirty="0"/>
              <a:t>Frustrace, obava z chyb, znechucení z obtíží, chybění podpory, deprese</a:t>
            </a:r>
          </a:p>
          <a:p>
            <a:r>
              <a:rPr lang="cs-CZ" dirty="0"/>
              <a:t>Sebedůvěra, získání zkušeností</a:t>
            </a:r>
          </a:p>
        </p:txBody>
      </p:sp>
    </p:spTree>
    <p:extLst>
      <p:ext uri="{BB962C8B-B14F-4D97-AF65-F5344CB8AC3E}">
        <p14:creationId xmlns:p14="http://schemas.microsoft.com/office/powerpoint/2010/main" val="25604475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5821BB-038E-7947-9A77-2A91FEFBA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Přístup k pacientově/klientově rodině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921E39-1CA7-2F46-B6D2-0074AA779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Dobře znát, nač má „rodina“ právo</a:t>
            </a:r>
          </a:p>
          <a:p>
            <a:r>
              <a:rPr lang="cs-CZ" dirty="0"/>
              <a:t>Chápat „rodinu“ jako subjekt péče/podpory</a:t>
            </a:r>
          </a:p>
          <a:p>
            <a:r>
              <a:rPr lang="cs-CZ" dirty="0"/>
              <a:t>Respektovat svébytnost a prioritu pacienta, jeho názoru – i když je křehký, omezeně soběstačný, s omezenou svéprávností</a:t>
            </a:r>
          </a:p>
          <a:p>
            <a:r>
              <a:rPr lang="cs-CZ" dirty="0"/>
              <a:t>Být konstruktivní, chtít se s „rodinou“ domluvit, včlenit ji do péče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275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Kurty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07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6BFF18-DD55-DC4F-83EB-966E098F6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Medicínský zájem o umírání: zrod hospicového hnutí, 50.-60. léta 20. století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25823296-1B0B-0F4B-A27B-DF378FE927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2952328" cy="4497363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0C562F2-3E8A-0C47-977A-E0C6B8D1A8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Proti krutosti umírání</a:t>
            </a:r>
          </a:p>
          <a:p>
            <a:r>
              <a:rPr lang="cs-CZ" dirty="0"/>
              <a:t>Proti nedůstojnosti umírání</a:t>
            </a:r>
          </a:p>
          <a:p>
            <a:r>
              <a:rPr lang="cs-CZ" dirty="0"/>
              <a:t>Proti osamělosti (segregaci) umírání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Práce s opiáty</a:t>
            </a:r>
          </a:p>
          <a:p>
            <a:r>
              <a:rPr lang="cs-CZ" dirty="0"/>
              <a:t>Laskavé prostředí</a:t>
            </a:r>
          </a:p>
        </p:txBody>
      </p:sp>
    </p:spTree>
    <p:extLst>
      <p:ext uri="{BB962C8B-B14F-4D97-AF65-F5344CB8AC3E}">
        <p14:creationId xmlns:p14="http://schemas.microsoft.com/office/powerpoint/2010/main" val="706102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941A71-ABF5-AA45-A0A7-6961FC002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Úskalí péče o umírající: </a:t>
            </a:r>
            <a:br>
              <a:rPr lang="cs-CZ" dirty="0"/>
            </a:br>
            <a:r>
              <a:rPr lang="cs-CZ" dirty="0"/>
              <a:t>mezi Skyllou a Charybdou 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38C7A0AB-73D7-2E4B-B201-00A2545ACF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4648200" cy="3340968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9D41B13-E2BF-F24E-B0CC-1CE8AA2221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Dystanazie</a:t>
            </a:r>
            <a:r>
              <a:rPr lang="cs-CZ" dirty="0"/>
              <a:t> nepřínosné „léčby“ a „diagnostiky“ v nevstřícných špitálech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Nechání zemřít (zbytečně)</a:t>
            </a:r>
          </a:p>
          <a:p>
            <a:r>
              <a:rPr lang="cs-CZ" dirty="0"/>
              <a:t>Eutanazie</a:t>
            </a:r>
          </a:p>
          <a:p>
            <a:r>
              <a:rPr lang="cs-CZ" dirty="0"/>
              <a:t>Odejmutí lékařské pomoci</a:t>
            </a:r>
          </a:p>
        </p:txBody>
      </p:sp>
    </p:spTree>
    <p:extLst>
      <p:ext uri="{BB962C8B-B14F-4D97-AF65-F5344CB8AC3E}">
        <p14:creationId xmlns:p14="http://schemas.microsoft.com/office/powerpoint/2010/main" val="1258061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Nadpis 1">
            <a:extLst>
              <a:ext uri="{FF2B5EF4-FFF2-40B4-BE49-F238E27FC236}">
                <a16:creationId xmlns:a16="http://schemas.microsoft.com/office/drawing/2014/main" id="{7166C5F1-DBE4-344E-83F9-A36FEDB451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dirty="0"/>
              <a:t>Nástroje a úkoly </a:t>
            </a:r>
            <a:r>
              <a:rPr lang="cs-CZ" altLang="cs-CZ" b="1" dirty="0"/>
              <a:t>ucelené</a:t>
            </a:r>
            <a:r>
              <a:rPr lang="cs-CZ" altLang="cs-CZ" dirty="0"/>
              <a:t> paliativní péče jako naděje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2FE2E1-1737-3848-A2A0-A82DD0160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Tlumení utrpení – nejen tělesného (opiáty), též psychického, sociálního, spirituálního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Odstoupení od samoúčelných a trýznivých výkonů diagnostických i „léčebných“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Animace – smysluplnost končícího života, kultivace, završení, smíření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Intervence léčitelných obtíží </a:t>
            </a:r>
          </a:p>
          <a:p>
            <a:pPr marL="914400" lvl="1" indent="-514350" eaLnBrk="1" fontAlgn="auto" hangingPunct="1">
              <a:spcAft>
                <a:spcPts val="0"/>
              </a:spcAft>
              <a:defRPr/>
            </a:pPr>
            <a:r>
              <a:rPr lang="cs-CZ" dirty="0"/>
              <a:t>komplikací </a:t>
            </a:r>
          </a:p>
          <a:p>
            <a:pPr marL="914400" lvl="1" indent="-514350" eaLnBrk="1" fontAlgn="auto" hangingPunct="1">
              <a:spcAft>
                <a:spcPts val="0"/>
              </a:spcAft>
              <a:defRPr/>
            </a:pPr>
            <a:r>
              <a:rPr lang="cs-CZ" dirty="0" err="1"/>
              <a:t>interkurentních</a:t>
            </a:r>
            <a:r>
              <a:rPr lang="cs-CZ" dirty="0"/>
              <a:t> onemocnění</a:t>
            </a:r>
          </a:p>
        </p:txBody>
      </p:sp>
    </p:spTree>
    <p:extLst>
      <p:ext uri="{BB962C8B-B14F-4D97-AF65-F5344CB8AC3E}">
        <p14:creationId xmlns:p14="http://schemas.microsoft.com/office/powerpoint/2010/main" val="15231690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3252</TotalTime>
  <Words>2003</Words>
  <Application>Microsoft Macintosh PowerPoint</Application>
  <PresentationFormat>Předvádění na obrazovce (4:3)</PresentationFormat>
  <Paragraphs>273</Paragraphs>
  <Slides>52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5" baseType="lpstr">
      <vt:lpstr>Arial</vt:lpstr>
      <vt:lpstr>Calibri</vt:lpstr>
      <vt:lpstr>Motiv systému Office</vt:lpstr>
      <vt:lpstr>Paliativní péče – naděje a úskalí</vt:lpstr>
      <vt:lpstr>Smrti se nebojím, smrt není zlá, umírání se bojím, kde každý je opuštěn</vt:lpstr>
      <vt:lpstr>Sapfo: „A smrt je zlo, tak bozi uznali,  vždyť kdyby byla krásná, též by zmírali.</vt:lpstr>
      <vt:lpstr>Umírání bez odborné (medicínské) podpory v historii</vt:lpstr>
      <vt:lpstr>7 podob medicínského vztahu k  neodvratnému umírání</vt:lpstr>
      <vt:lpstr>Prezentace aplikace PowerPoint</vt:lpstr>
      <vt:lpstr>Medicínský zájem o umírání: zrod hospicového hnutí, 50.-60. léta 20. století</vt:lpstr>
      <vt:lpstr>Úskalí péče o umírající:  mezi Skyllou a Charybdou </vt:lpstr>
      <vt:lpstr>Nástroje a úkoly ucelené paliativní péče jako naděje</vt:lpstr>
      <vt:lpstr>C. Saundersová (1918-2005)</vt:lpstr>
      <vt:lpstr>Paliativní myšlení/péče není technologií smrti, ale kultivací končícího života.</vt:lpstr>
      <vt:lpstr>Potřebujeme kultivaci obecného povědomí o paliativní péči</vt:lpstr>
      <vt:lpstr>Předpoklady bezpečné kvalitní paliativní péče</vt:lpstr>
      <vt:lpstr>Albert Schweitzer (1875-1965)  východisko novodobého humanismu</vt:lpstr>
      <vt:lpstr>Florance Nightingale (1820-1910) „pečlivě sledovat a citlivě vnímat“</vt:lpstr>
      <vt:lpstr>Fáze a typy paliativní podpory/péče</vt:lpstr>
      <vt:lpstr>Fáze adaptace, animace paliativní péče, psychoterapie,„poslední přání“</vt:lpstr>
      <vt:lpstr>Maggie‘s centres Margaret Keswick Jenks (1993)</vt:lpstr>
      <vt:lpstr>Obecná paliativní péče  nedělejme z ní vědu (ani pro prachy(</vt:lpstr>
      <vt:lpstr>Specializovaná paliativní péče</vt:lpstr>
      <vt:lpstr>Terminální péče: záchrana před „Erinyemi, Líticemi, Fúriemi“ umírání</vt:lpstr>
      <vt:lpstr>Poznámka k autonomii</vt:lpstr>
      <vt:lpstr>Paliativní péče v ÚSP (DS, DOZP)?</vt:lpstr>
      <vt:lpstr>Paliativní péče v ÚSP (DS, DOZP)?</vt:lpstr>
      <vt:lpstr>Carl Rogers (1902-1987) Psycholog, psychoterapeut</vt:lpstr>
      <vt:lpstr>Poselství Olivera Sackse (1933-2015) pro geriatrii a paliativu</vt:lpstr>
      <vt:lpstr>Ucelená paliativní péče</vt:lpstr>
      <vt:lpstr>Úskalí paliativní péče při bioekonomické redukci člověka</vt:lpstr>
      <vt:lpstr>Hedonistické a neomaltuziánské pokušení postmoderní paliace</vt:lpstr>
      <vt:lpstr>Ohrožení křehkých geriatrických pacientů/ seniorů obecně?</vt:lpstr>
      <vt:lpstr>Balada o Narajamě (1983) “v kontextu neomaltuziánství“?</vt:lpstr>
      <vt:lpstr>Pozor na upírání smysluplnosti stáří!</vt:lpstr>
      <vt:lpstr>ČR 2018: na paliativní péči není dost personálu, pilulka smrti v 50 letech?</vt:lpstr>
      <vt:lpstr>Historické varování: profesor Alfred Hoche (1865-1943)</vt:lpstr>
      <vt:lpstr>Akceptace asistované sebevraždy umírajících i „přestárlých“?</vt:lpstr>
      <vt:lpstr>Nový přístup k sebevraždě</vt:lpstr>
      <vt:lpstr>Michel Foucault (1926-1984) biopower - biologizace společnosti</vt:lpstr>
      <vt:lpstr>Foucoultova biopower</vt:lpstr>
      <vt:lpstr>Foucaultova biopower</vt:lpstr>
      <vt:lpstr>Eutanasie jako nástroj biopower</vt:lpstr>
      <vt:lpstr>Joseph Goebbels ministr propagandy v nacistickém Německu</vt:lpstr>
      <vt:lpstr> Eusociální koncept místo humanismu</vt:lpstr>
      <vt:lpstr>Příklady úspor a změn obecného povědomí kolem konce života</vt:lpstr>
      <vt:lpstr>„Racionální“ svět bez etiky</vt:lpstr>
      <vt:lpstr>Humanistický úkol ucelené paliativní péče</vt:lpstr>
      <vt:lpstr>Ph. Zimbardo: svědomí versus banální zlo, rozostření zodpovědnosti</vt:lpstr>
      <vt:lpstr>Otazníky na závěr</vt:lpstr>
      <vt:lpstr>Prezentace aplikace PowerPoint</vt:lpstr>
      <vt:lpstr>Začlenění paliativní péče do širšího komunitního přístupu</vt:lpstr>
      <vt:lpstr>Začlenění paliativní péče do širšího komunitního přístupu</vt:lpstr>
      <vt:lpstr>Fáze vyrovnávání se zdravotním postižením v rodině</vt:lpstr>
      <vt:lpstr>Přístup k pacientově/klientově rodině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Seniorům přátelské prostředí v Evropě</dc:title>
  <dc:creator>Zdenek</dc:creator>
  <cp:lastModifiedBy>Zdeněk Kalvach</cp:lastModifiedBy>
  <cp:revision>139</cp:revision>
  <dcterms:created xsi:type="dcterms:W3CDTF">2014-10-12T22:54:18Z</dcterms:created>
  <dcterms:modified xsi:type="dcterms:W3CDTF">2018-11-14T23:46:53Z</dcterms:modified>
</cp:coreProperties>
</file>