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9" r:id="rId2"/>
    <p:sldId id="258" r:id="rId3"/>
    <p:sldId id="259" r:id="rId4"/>
    <p:sldId id="260" r:id="rId5"/>
    <p:sldId id="261" r:id="rId6"/>
    <p:sldId id="267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5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F9D57-7AAD-4DC5-AEC9-1D8E81D4EA16}" type="datetimeFigureOut">
              <a:rPr lang="cs-CZ" smtClean="0"/>
              <a:t>14.11.2018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C5E5F-854B-4714-89CA-C95A03B04B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803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F6885-2F8A-404D-8719-065780D83C64}" type="slidenum">
              <a:rPr lang="cs-CZ" smtClean="0">
                <a:solidFill>
                  <a:prstClr val="black"/>
                </a:solidFill>
              </a:rPr>
              <a:pPr/>
              <a:t>1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260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1264B-87FD-4031-96D3-88BECF13A132}" type="datetimeFigureOut">
              <a:rPr lang="cs-CZ" smtClean="0"/>
              <a:t>14.11.2018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5600-69D7-4FED-9902-64A0937990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7019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1264B-87FD-4031-96D3-88BECF13A132}" type="datetimeFigureOut">
              <a:rPr lang="cs-CZ" smtClean="0"/>
              <a:t>14.11.2018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5600-69D7-4FED-9902-64A0937990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202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1264B-87FD-4031-96D3-88BECF13A132}" type="datetimeFigureOut">
              <a:rPr lang="cs-CZ" smtClean="0"/>
              <a:t>14.11.2018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5600-69D7-4FED-9902-64A0937990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4070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1264B-87FD-4031-96D3-88BECF13A132}" type="datetimeFigureOut">
              <a:rPr lang="cs-CZ" smtClean="0"/>
              <a:t>14.11.2018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5600-69D7-4FED-9902-64A0937990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763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1264B-87FD-4031-96D3-88BECF13A132}" type="datetimeFigureOut">
              <a:rPr lang="cs-CZ" smtClean="0"/>
              <a:t>14.11.2018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5600-69D7-4FED-9902-64A0937990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5161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1264B-87FD-4031-96D3-88BECF13A132}" type="datetimeFigureOut">
              <a:rPr lang="cs-CZ" smtClean="0"/>
              <a:t>14.11.2018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5600-69D7-4FED-9902-64A0937990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6454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1264B-87FD-4031-96D3-88BECF13A132}" type="datetimeFigureOut">
              <a:rPr lang="cs-CZ" smtClean="0"/>
              <a:t>14.11.2018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5600-69D7-4FED-9902-64A0937990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5508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1264B-87FD-4031-96D3-88BECF13A132}" type="datetimeFigureOut">
              <a:rPr lang="cs-CZ" smtClean="0"/>
              <a:t>14.11.2018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5600-69D7-4FED-9902-64A0937990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6120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1264B-87FD-4031-96D3-88BECF13A132}" type="datetimeFigureOut">
              <a:rPr lang="cs-CZ" smtClean="0"/>
              <a:t>14.11.2018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5600-69D7-4FED-9902-64A0937990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2140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1264B-87FD-4031-96D3-88BECF13A132}" type="datetimeFigureOut">
              <a:rPr lang="cs-CZ" smtClean="0"/>
              <a:t>14.11.2018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5600-69D7-4FED-9902-64A0937990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210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1264B-87FD-4031-96D3-88BECF13A132}" type="datetimeFigureOut">
              <a:rPr lang="cs-CZ" smtClean="0"/>
              <a:t>14.11.2018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5600-69D7-4FED-9902-64A0937990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245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1264B-87FD-4031-96D3-88BECF13A132}" type="datetimeFigureOut">
              <a:rPr lang="cs-CZ" smtClean="0"/>
              <a:t>14.11.2018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95600-69D7-4FED-9902-64A0937990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838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790263"/>
            <a:ext cx="9144000" cy="1470025"/>
          </a:xfrm>
        </p:spPr>
        <p:txBody>
          <a:bodyPr anchor="ctr">
            <a:normAutofit fontScale="90000"/>
          </a:bodyPr>
          <a:lstStyle/>
          <a:p>
            <a:r>
              <a:rPr lang="cs-CZ" altLang="cs-CZ" sz="3200" b="1" dirty="0" smtClean="0"/>
              <a:t/>
            </a:r>
            <a:br>
              <a:rPr lang="cs-CZ" altLang="cs-CZ" sz="3200" b="1" dirty="0" smtClean="0"/>
            </a:br>
            <a:r>
              <a:rPr lang="cs-CZ" altLang="cs-CZ" sz="3200" b="1" dirty="0" smtClean="0"/>
              <a:t/>
            </a:r>
            <a:br>
              <a:rPr lang="cs-CZ" altLang="cs-CZ" sz="3200" b="1" dirty="0" smtClean="0"/>
            </a:br>
            <a:endParaRPr lang="cs-CZ" altLang="cs-CZ" sz="32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63688" y="3645024"/>
            <a:ext cx="5616624" cy="1752600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b="1" dirty="0" smtClean="0"/>
              <a:t>Zdravotní problematika seniorů </a:t>
            </a:r>
          </a:p>
          <a:p>
            <a:r>
              <a:rPr lang="cs-CZ" altLang="cs-CZ" b="1" dirty="0" smtClean="0"/>
              <a:t>ORP Valašské Meziříčí</a:t>
            </a:r>
          </a:p>
          <a:p>
            <a:endParaRPr lang="cs-CZ" altLang="cs-CZ" sz="2200" i="1" dirty="0" smtClean="0"/>
          </a:p>
          <a:p>
            <a:r>
              <a:rPr lang="cs-CZ" altLang="cs-CZ" sz="2200" dirty="0" smtClean="0"/>
              <a:t>Pavel Prodělal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843213" y="260350"/>
            <a:ext cx="5616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chemeClr val="bg1"/>
                </a:solidFill>
              </a:rPr>
              <a:t>Město Valašské Meziříčí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692275" y="260350"/>
          <a:ext cx="8255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CorelDRAW" r:id="rId4" imgW="1140120" imgH="1270440" progId="">
                  <p:embed/>
                </p:oleObj>
              </mc:Choice>
              <mc:Fallback>
                <p:oleObj name="CorelDRAW" r:id="rId4" imgW="1140120" imgH="12704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60350"/>
                        <a:ext cx="8255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355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Možná řešení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Ideálem – senior ve své rodině -  </a:t>
            </a:r>
            <a:r>
              <a:rPr lang="cs-CZ" sz="2400" dirty="0" smtClean="0"/>
              <a:t>posílení </a:t>
            </a:r>
            <a:r>
              <a:rPr lang="cs-CZ" sz="2400" dirty="0" smtClean="0"/>
              <a:t>zdravotně </a:t>
            </a:r>
            <a:r>
              <a:rPr lang="cs-CZ" sz="2400" dirty="0" smtClean="0"/>
              <a:t>sociální gramotnosti</a:t>
            </a:r>
            <a:r>
              <a:rPr lang="cs-CZ" dirty="0" smtClean="0"/>
              <a:t>…“ale“… </a:t>
            </a:r>
          </a:p>
          <a:p>
            <a:pPr algn="just"/>
            <a:r>
              <a:rPr lang="cs-CZ" dirty="0" smtClean="0"/>
              <a:t>Rozšiřování ambulantních sociálních služeb </a:t>
            </a:r>
            <a:r>
              <a:rPr lang="cs-CZ" sz="2400" dirty="0" smtClean="0"/>
              <a:t> (Nárůst klientely </a:t>
            </a:r>
            <a:r>
              <a:rPr lang="cs-CZ" sz="2400" dirty="0" err="1" smtClean="0"/>
              <a:t>amb</a:t>
            </a:r>
            <a:r>
              <a:rPr lang="cs-CZ" sz="2400" dirty="0" smtClean="0"/>
              <a:t>. soc. služeb co 5 let o 10-15%)</a:t>
            </a:r>
          </a:p>
          <a:p>
            <a:pPr algn="just"/>
            <a:r>
              <a:rPr lang="cs-CZ" dirty="0" smtClean="0"/>
              <a:t>Rozšiřování nabídky pobytových sociálních služeb </a:t>
            </a:r>
            <a:r>
              <a:rPr lang="cs-CZ" sz="2400" dirty="0" smtClean="0"/>
              <a:t>(co 5 let by měl narůstat počet lůžek v institucích – DS, DZR, odlehčovací služby, domovy s pečovatelskou službou o 10-15%)</a:t>
            </a:r>
          </a:p>
          <a:p>
            <a:pPr algn="just"/>
            <a:r>
              <a:rPr lang="cs-CZ" dirty="0" smtClean="0"/>
              <a:t>Výstavba pavilonu LDN (ONP)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/>
          </a:p>
        </p:txBody>
      </p:sp>
      <p:cxnSp>
        <p:nvCxnSpPr>
          <p:cNvPr id="7" name="Přímá spojnice 6"/>
          <p:cNvCxnSpPr/>
          <p:nvPr/>
        </p:nvCxnSpPr>
        <p:spPr>
          <a:xfrm>
            <a:off x="827584" y="2708920"/>
            <a:ext cx="7776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827584" y="2708920"/>
            <a:ext cx="7776864" cy="2808312"/>
          </a:xfrm>
          <a:prstGeom prst="rect">
            <a:avLst/>
          </a:prstGeom>
          <a:solidFill>
            <a:srgbClr val="C35D09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72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Možná řešení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Ve spolupráci s poskytovateli primární zdrav. péče - </a:t>
            </a:r>
            <a:r>
              <a:rPr lang="cs-CZ" dirty="0" err="1" smtClean="0"/>
              <a:t>prakt</a:t>
            </a:r>
            <a:r>
              <a:rPr lang="cs-CZ" dirty="0" smtClean="0"/>
              <a:t>. lékaři </a:t>
            </a:r>
            <a:r>
              <a:rPr lang="cs-CZ" dirty="0" smtClean="0"/>
              <a:t>- </a:t>
            </a:r>
            <a:r>
              <a:rPr lang="cs-CZ" dirty="0" smtClean="0"/>
              <a:t>řešit poskytování zdrav. péče v průběhu celého dne </a:t>
            </a:r>
            <a:r>
              <a:rPr lang="cs-CZ" sz="2400" dirty="0" smtClean="0"/>
              <a:t>(návštěvní </a:t>
            </a:r>
            <a:r>
              <a:rPr lang="cs-CZ" sz="2400" dirty="0" smtClean="0"/>
              <a:t>služby, odpolední ordinační hodiny, LSPP)</a:t>
            </a:r>
          </a:p>
          <a:p>
            <a:pPr algn="just"/>
            <a:r>
              <a:rPr lang="cs-CZ" dirty="0" smtClean="0"/>
              <a:t>Projekty na podporu veřejného zdraví</a:t>
            </a:r>
          </a:p>
          <a:p>
            <a:pPr algn="just"/>
            <a:r>
              <a:rPr lang="cs-CZ" dirty="0" smtClean="0"/>
              <a:t>Geriatrická ordinace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26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t="-14335" r="14533" b="14386"/>
          <a:stretch/>
        </p:blipFill>
        <p:spPr>
          <a:xfrm>
            <a:off x="0" y="-1152000"/>
            <a:ext cx="9144000" cy="802386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83567" y="4525730"/>
            <a:ext cx="5369547" cy="584775"/>
          </a:xfrm>
          <a:prstGeom prst="rect">
            <a:avLst/>
          </a:prstGeom>
          <a:solidFill>
            <a:schemeClr val="accent1">
              <a:alpha val="52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C35D09"/>
                </a:solidFill>
              </a:rPr>
              <a:t>Senior na hřebeni Dachsteinu</a:t>
            </a:r>
            <a:endParaRPr lang="cs-CZ" sz="3200" b="1" dirty="0">
              <a:solidFill>
                <a:srgbClr val="C35D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26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Senior </a:t>
            </a:r>
            <a:r>
              <a:rPr lang="cs-CZ" dirty="0" smtClean="0"/>
              <a:t>(starý </a:t>
            </a:r>
            <a:r>
              <a:rPr lang="cs-CZ" dirty="0" smtClean="0"/>
              <a:t>spoluobčan) je definován věkem 65 let a více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Naděje na dožití u dětí narozených v r. 2015 byla 76 let u mužů, 82 let u žen.</a:t>
            </a:r>
          </a:p>
          <a:p>
            <a:r>
              <a:rPr lang="cs-CZ" dirty="0" smtClean="0"/>
              <a:t>Naděje žít bez zdravotních problémů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u </a:t>
            </a:r>
            <a:r>
              <a:rPr lang="cs-CZ" dirty="0" smtClean="0"/>
              <a:t>dětí narozených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 </a:t>
            </a:r>
            <a:r>
              <a:rPr lang="cs-CZ" dirty="0" smtClean="0"/>
              <a:t>r. 2015 je 62 let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u </a:t>
            </a:r>
            <a:r>
              <a:rPr lang="cs-CZ" dirty="0" smtClean="0"/>
              <a:t>mužů, 65 let u </a:t>
            </a:r>
            <a:r>
              <a:rPr lang="cs-CZ" dirty="0" smtClean="0"/>
              <a:t>žen.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331640" y="4941168"/>
            <a:ext cx="2881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„ ..velebný kmete…“</a:t>
            </a:r>
            <a:endParaRPr lang="cs-CZ" sz="24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53" y="1600200"/>
            <a:ext cx="301929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618319" y="5218167"/>
            <a:ext cx="1823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..velebný kmete..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76588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 smtClean="0"/>
              <a:t>ORP Valašské Meziříčí </a:t>
            </a:r>
            <a:r>
              <a:rPr lang="cs-CZ" sz="3600" b="1" dirty="0" smtClean="0"/>
              <a:t>k </a:t>
            </a:r>
            <a:r>
              <a:rPr lang="cs-CZ" sz="3600" b="1" dirty="0" smtClean="0"/>
              <a:t>31.12.2015: </a:t>
            </a:r>
            <a:br>
              <a:rPr lang="cs-CZ" sz="3600" b="1" dirty="0" smtClean="0"/>
            </a:br>
            <a:r>
              <a:rPr lang="cs-CZ" dirty="0" smtClean="0"/>
              <a:t>41 531 obyvatel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4038600" cy="3993307"/>
          </a:xfrm>
        </p:spPr>
        <p:txBody>
          <a:bodyPr/>
          <a:lstStyle/>
          <a:p>
            <a:r>
              <a:rPr lang="cs-CZ" dirty="0" smtClean="0"/>
              <a:t>2015: 18% seniorů nad 65 let </a:t>
            </a:r>
            <a:r>
              <a:rPr lang="cs-CZ" dirty="0" smtClean="0"/>
              <a:t>(7607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0" y="2132856"/>
            <a:ext cx="4038600" cy="3742314"/>
          </a:xfrm>
        </p:spPr>
        <p:txBody>
          <a:bodyPr/>
          <a:lstStyle/>
          <a:p>
            <a:r>
              <a:rPr lang="cs-CZ" dirty="0" smtClean="0"/>
              <a:t>2020: 20% seniorů nad 65 let </a:t>
            </a:r>
            <a:r>
              <a:rPr lang="cs-CZ" dirty="0" smtClean="0"/>
              <a:t>(8300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 smtClean="0"/>
              <a:t>2050: 34% seniorů nad 65 let </a:t>
            </a:r>
            <a:r>
              <a:rPr lang="cs-CZ" dirty="0" smtClean="0"/>
              <a:t>(12000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10514" y="4941168"/>
            <a:ext cx="8826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     Stárneme a stárnutí je provázeno zdravotním deficitem.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60694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570186"/>
          </a:xfrm>
        </p:spPr>
        <p:txBody>
          <a:bodyPr>
            <a:noAutofit/>
          </a:bodyPr>
          <a:lstStyle/>
          <a:p>
            <a:r>
              <a:rPr lang="cs-CZ" sz="3600" b="1" dirty="0" smtClean="0"/>
              <a:t>Zdravotní deficit jako problém</a:t>
            </a:r>
            <a:br>
              <a:rPr lang="cs-CZ" sz="3600" b="1" dirty="0" smtClean="0"/>
            </a:br>
            <a:r>
              <a:rPr lang="cs-CZ" sz="2800" dirty="0" smtClean="0"/>
              <a:t>Charakterizován dvěma </a:t>
            </a:r>
            <a:r>
              <a:rPr lang="cs-CZ" sz="2800" dirty="0" smtClean="0"/>
              <a:t>velkými syndromy</a:t>
            </a:r>
            <a:endParaRPr lang="cs-CZ" sz="2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2060848"/>
            <a:ext cx="4032448" cy="936104"/>
          </a:xfrm>
          <a:solidFill>
            <a:srgbClr val="C35D09">
              <a:alpha val="40000"/>
            </a:srgbClr>
          </a:solidFill>
        </p:spPr>
        <p:txBody>
          <a:bodyPr>
            <a:noAutofit/>
          </a:bodyPr>
          <a:lstStyle/>
          <a:p>
            <a:r>
              <a:rPr lang="cs-CZ" dirty="0" smtClean="0"/>
              <a:t>Demence</a:t>
            </a:r>
            <a:endParaRPr lang="cs-CZ" sz="2000" dirty="0" smtClean="0"/>
          </a:p>
          <a:p>
            <a:r>
              <a:rPr lang="cs-CZ" sz="2000" dirty="0" smtClean="0"/>
              <a:t>Porucha paměti, intelektu</a:t>
            </a:r>
            <a:r>
              <a:rPr lang="cs-CZ" sz="2000" dirty="0" smtClean="0"/>
              <a:t>, motivace</a:t>
            </a:r>
            <a:endParaRPr lang="cs-CZ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501008"/>
            <a:ext cx="4042792" cy="2625154"/>
          </a:xfrm>
        </p:spPr>
        <p:txBody>
          <a:bodyPr/>
          <a:lstStyle/>
          <a:p>
            <a:r>
              <a:rPr lang="cs-CZ" dirty="0" smtClean="0"/>
              <a:t>V 65 letech </a:t>
            </a:r>
            <a:r>
              <a:rPr lang="cs-CZ" dirty="0" smtClean="0"/>
              <a:t>různý </a:t>
            </a:r>
            <a:r>
              <a:rPr lang="cs-CZ" dirty="0" smtClean="0"/>
              <a:t>stupeň </a:t>
            </a:r>
            <a:r>
              <a:rPr lang="cs-CZ" dirty="0" smtClean="0"/>
              <a:t>demence u </a:t>
            </a:r>
            <a:r>
              <a:rPr lang="cs-CZ" dirty="0" smtClean="0"/>
              <a:t>2% seniorů</a:t>
            </a:r>
          </a:p>
          <a:p>
            <a:r>
              <a:rPr lang="cs-CZ" dirty="0" smtClean="0"/>
              <a:t>V 80 letech u 20% seniorů</a:t>
            </a:r>
          </a:p>
          <a:p>
            <a:r>
              <a:rPr lang="cs-CZ" dirty="0" smtClean="0"/>
              <a:t>V 90 letech u 50% seniorů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2060848"/>
            <a:ext cx="4031431" cy="1152128"/>
          </a:xfrm>
          <a:solidFill>
            <a:srgbClr val="C35D09">
              <a:alpha val="40000"/>
            </a:srgbClr>
          </a:solidFill>
        </p:spPr>
        <p:txBody>
          <a:bodyPr>
            <a:noAutofit/>
          </a:bodyPr>
          <a:lstStyle/>
          <a:p>
            <a:r>
              <a:rPr lang="cs-CZ" dirty="0" smtClean="0"/>
              <a:t>Porucha mobility</a:t>
            </a:r>
          </a:p>
          <a:p>
            <a:r>
              <a:rPr lang="cs-CZ" sz="2000" dirty="0" smtClean="0"/>
              <a:t>Schopnost přemisťovat se samostatně v bytě a jeho okolí</a:t>
            </a:r>
            <a:endParaRPr lang="cs-CZ" sz="20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3501008"/>
            <a:ext cx="4031431" cy="2625154"/>
          </a:xfrm>
        </p:spPr>
        <p:txBody>
          <a:bodyPr/>
          <a:lstStyle/>
          <a:p>
            <a:r>
              <a:rPr lang="cs-CZ" dirty="0" smtClean="0"/>
              <a:t>V 65 letech trpí asi 25% seniorů různě těžkou poruchou mobility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741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13034" y="405294"/>
            <a:ext cx="4554817" cy="523220"/>
          </a:xfrm>
          <a:prstGeom prst="rect">
            <a:avLst/>
          </a:prstGeom>
          <a:solidFill>
            <a:srgbClr val="FFC000">
              <a:alpha val="42000"/>
            </a:srgbClr>
          </a:solidFill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 Demence, porucha mobility</a:t>
            </a:r>
            <a:endParaRPr lang="cs-CZ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13034" y="1124744"/>
            <a:ext cx="4553904" cy="523220"/>
          </a:xfrm>
          <a:prstGeom prst="rect">
            <a:avLst/>
          </a:prstGeom>
          <a:solidFill>
            <a:srgbClr val="C35D09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Závislost na druhých osobách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78137" y="2420888"/>
            <a:ext cx="437738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Zhoršení sociálního statusu</a:t>
            </a:r>
          </a:p>
          <a:p>
            <a:r>
              <a:rPr lang="cs-CZ" dirty="0" smtClean="0"/>
              <a:t>Izolace, materiální i psychické zchudnutí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78137" y="1844824"/>
            <a:ext cx="4502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Dopad do sociální oblasti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13034" y="3236088"/>
            <a:ext cx="45385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Zdravotní </a:t>
            </a:r>
            <a:r>
              <a:rPr lang="cs-CZ" sz="2800" dirty="0" smtClean="0"/>
              <a:t>devastace </a:t>
            </a:r>
            <a:endParaRPr lang="cs-CZ" sz="2800" dirty="0" smtClean="0"/>
          </a:p>
          <a:p>
            <a:r>
              <a:rPr lang="cs-CZ" sz="2800" dirty="0" smtClean="0"/>
              <a:t>Smrt</a:t>
            </a:r>
            <a:endParaRPr lang="cs-CZ" sz="2800" dirty="0"/>
          </a:p>
        </p:txBody>
      </p:sp>
      <p:sp>
        <p:nvSpPr>
          <p:cNvPr id="7" name="Šipka dolů 6"/>
          <p:cNvSpPr/>
          <p:nvPr/>
        </p:nvSpPr>
        <p:spPr>
          <a:xfrm>
            <a:off x="179512" y="620688"/>
            <a:ext cx="198625" cy="3287837"/>
          </a:xfrm>
          <a:prstGeom prst="downArrow">
            <a:avLst/>
          </a:prstGeom>
          <a:solidFill>
            <a:srgbClr val="C35D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480029" y="4437112"/>
            <a:ext cx="7559890" cy="1938992"/>
          </a:xfrm>
          <a:prstGeom prst="rect">
            <a:avLst/>
          </a:prstGeom>
          <a:solidFill>
            <a:srgbClr val="C35D09">
              <a:alpha val="40000"/>
            </a:srgbClr>
          </a:solidFill>
        </p:spPr>
        <p:txBody>
          <a:bodyPr wrap="none" rtlCol="0">
            <a:spAutoFit/>
          </a:bodyPr>
          <a:lstStyle/>
          <a:p>
            <a:pPr algn="just"/>
            <a:r>
              <a:rPr lang="cs-CZ" sz="2400" dirty="0" smtClean="0"/>
              <a:t>Stupeň závislosti koreluje s pobíráním příspěvku na péči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a </a:t>
            </a:r>
            <a:r>
              <a:rPr lang="cs-CZ" sz="2400" dirty="0" smtClean="0"/>
              <a:t>ten </a:t>
            </a:r>
            <a:r>
              <a:rPr lang="cs-CZ" sz="2400" dirty="0" smtClean="0"/>
              <a:t>koreluje se </a:t>
            </a:r>
            <a:r>
              <a:rPr lang="cs-CZ" sz="2400" dirty="0" smtClean="0"/>
              <a:t>zdravotním deficitem</a:t>
            </a:r>
          </a:p>
          <a:p>
            <a:endParaRPr lang="cs-CZ" sz="2400" dirty="0" smtClean="0"/>
          </a:p>
          <a:p>
            <a:pPr>
              <a:tabLst>
                <a:tab pos="3143250" algn="l"/>
              </a:tabLst>
            </a:pPr>
            <a:r>
              <a:rPr lang="cs-CZ" sz="2400" dirty="0" smtClean="0"/>
              <a:t>V  kategorii </a:t>
            </a:r>
            <a:r>
              <a:rPr lang="cs-CZ" sz="2400" dirty="0" smtClean="0"/>
              <a:t>70-79 </a:t>
            </a:r>
            <a:r>
              <a:rPr lang="cs-CZ" sz="2400" dirty="0" smtClean="0"/>
              <a:t>let	</a:t>
            </a:r>
            <a:r>
              <a:rPr lang="cs-CZ" sz="2400" dirty="0" smtClean="0"/>
              <a:t>  </a:t>
            </a:r>
            <a:r>
              <a:rPr lang="cs-CZ" sz="2400" dirty="0" smtClean="0"/>
              <a:t>8</a:t>
            </a:r>
            <a:r>
              <a:rPr lang="cs-CZ" sz="2400" dirty="0" smtClean="0"/>
              <a:t>% seniorů s příspěvkem na péči</a:t>
            </a:r>
          </a:p>
          <a:p>
            <a:pPr>
              <a:tabLst>
                <a:tab pos="3143250" algn="l"/>
              </a:tabLst>
            </a:pPr>
            <a:r>
              <a:rPr lang="cs-CZ" sz="2400" dirty="0" smtClean="0"/>
              <a:t>V  </a:t>
            </a:r>
            <a:r>
              <a:rPr lang="cs-CZ" sz="2400" dirty="0" smtClean="0"/>
              <a:t>kategorii nad 80 let	</a:t>
            </a:r>
            <a:r>
              <a:rPr lang="cs-CZ" sz="2400" dirty="0" smtClean="0"/>
              <a:t>32</a:t>
            </a:r>
            <a:r>
              <a:rPr lang="cs-CZ" sz="2400" dirty="0" smtClean="0"/>
              <a:t>% seniorů s příspěvkem na péči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0685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1916832"/>
            <a:ext cx="7632848" cy="3046988"/>
          </a:xfrm>
          <a:prstGeom prst="rect">
            <a:avLst/>
          </a:prstGeom>
          <a:solidFill>
            <a:srgbClr val="C35D09">
              <a:alpha val="40000"/>
            </a:srgbClr>
          </a:solidFill>
        </p:spPr>
        <p:txBody>
          <a:bodyPr wrap="square" rtlCol="0">
            <a:spAutoFit/>
          </a:bodyPr>
          <a:lstStyle/>
          <a:p>
            <a:endParaRPr lang="cs-CZ" sz="3200" dirty="0" smtClean="0"/>
          </a:p>
          <a:p>
            <a:r>
              <a:rPr lang="cs-CZ" sz="3200" dirty="0" smtClean="0"/>
              <a:t>Péče </a:t>
            </a:r>
            <a:r>
              <a:rPr lang="cs-CZ" sz="3200" dirty="0" smtClean="0"/>
              <a:t>o seniory se odehrává </a:t>
            </a:r>
            <a:r>
              <a:rPr lang="cs-CZ" sz="3200" dirty="0" smtClean="0"/>
              <a:t>(celorepublikově</a:t>
            </a:r>
            <a:r>
              <a:rPr lang="cs-CZ" sz="3200" dirty="0" smtClean="0"/>
              <a:t>) </a:t>
            </a:r>
          </a:p>
          <a:p>
            <a:r>
              <a:rPr lang="cs-CZ" sz="3200" dirty="0" smtClean="0"/>
              <a:t>ve dvou navzájem oddělených a dosud stále </a:t>
            </a:r>
          </a:p>
          <a:p>
            <a:r>
              <a:rPr lang="cs-CZ" sz="3200" dirty="0" smtClean="0"/>
              <a:t>nedostatečně propojených sektorech </a:t>
            </a:r>
          </a:p>
          <a:p>
            <a:r>
              <a:rPr lang="cs-CZ" sz="3200" dirty="0" smtClean="0"/>
              <a:t>– sektor zdravotnický a sektor sociální</a:t>
            </a:r>
            <a:r>
              <a:rPr lang="cs-CZ" sz="3200" dirty="0" smtClean="0"/>
              <a:t>.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92016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Služby zdravotnického systému </a:t>
            </a:r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2800" b="1" dirty="0" smtClean="0"/>
              <a:t>ORP Valašské Meziříčí </a:t>
            </a:r>
            <a:r>
              <a:rPr lang="cs-CZ" sz="2800" b="1" dirty="0" smtClean="0"/>
              <a:t>k 1.1.2017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Interní oddělení NVM a.s.			63 lůžek</a:t>
            </a:r>
          </a:p>
          <a:p>
            <a:r>
              <a:rPr lang="cs-CZ" sz="2800" dirty="0" smtClean="0"/>
              <a:t>Následná péče NVM a.s.			78 lůžek</a:t>
            </a:r>
          </a:p>
          <a:p>
            <a:r>
              <a:rPr lang="cs-CZ" sz="2800" dirty="0" smtClean="0"/>
              <a:t>Hospic CITADELA paliativní oddělení	28 lůžek</a:t>
            </a:r>
          </a:p>
          <a:p>
            <a:r>
              <a:rPr lang="cs-CZ" sz="2800" dirty="0" smtClean="0"/>
              <a:t>Praktičtí lékaři pro dospělé			19 ordinací</a:t>
            </a:r>
          </a:p>
          <a:p>
            <a:r>
              <a:rPr lang="cs-CZ" sz="2800" dirty="0" smtClean="0"/>
              <a:t>Geriatrická ambulance				  0</a:t>
            </a:r>
          </a:p>
          <a:p>
            <a:r>
              <a:rPr lang="cs-CZ" sz="2800" dirty="0" err="1" smtClean="0"/>
              <a:t>Gerontopsychiatrická</a:t>
            </a:r>
            <a:r>
              <a:rPr lang="cs-CZ" sz="2800" dirty="0" smtClean="0"/>
              <a:t> ambulance		  1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4797152"/>
            <a:ext cx="82193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Kombinované </a:t>
            </a:r>
            <a:r>
              <a:rPr lang="cs-CZ" sz="2800" b="1" dirty="0" smtClean="0"/>
              <a:t>zdrav. a soc. služby </a:t>
            </a:r>
            <a:endParaRPr lang="cs-CZ" sz="2800" b="1" dirty="0" smtClean="0"/>
          </a:p>
          <a:p>
            <a:pPr algn="ctr"/>
            <a:endParaRPr lang="cs-CZ" sz="1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Diakonie </a:t>
            </a:r>
            <a:r>
              <a:rPr lang="cs-CZ" sz="2800" dirty="0" smtClean="0"/>
              <a:t>ČCE, </a:t>
            </a:r>
            <a:r>
              <a:rPr lang="cs-CZ" sz="2800" dirty="0" smtClean="0"/>
              <a:t>Společnou cestou		 1 zařízení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Strom života, mob. hospic, </a:t>
            </a:r>
            <a:r>
              <a:rPr lang="cs-CZ" sz="2800" dirty="0" err="1" smtClean="0"/>
              <a:t>odlehč</a:t>
            </a:r>
            <a:r>
              <a:rPr lang="cs-CZ" sz="2800" dirty="0" smtClean="0"/>
              <a:t>. </a:t>
            </a:r>
            <a:r>
              <a:rPr lang="cs-CZ" sz="2800" dirty="0" err="1" smtClean="0"/>
              <a:t>služb</a:t>
            </a:r>
            <a:r>
              <a:rPr lang="cs-CZ" sz="2800" dirty="0" smtClean="0"/>
              <a:t>.  1 zařízení	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29372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Služby </a:t>
            </a:r>
            <a:r>
              <a:rPr lang="cs-CZ" sz="2800" b="1" dirty="0" smtClean="0"/>
              <a:t>sociálního </a:t>
            </a:r>
            <a:r>
              <a:rPr lang="cs-CZ" sz="2800" b="1" dirty="0"/>
              <a:t>systému ORP </a:t>
            </a:r>
            <a:r>
              <a:rPr lang="cs-CZ" sz="2800" b="1" dirty="0" err="1"/>
              <a:t>Val.Mez</a:t>
            </a:r>
            <a:r>
              <a:rPr lang="cs-CZ" sz="2800" b="1" dirty="0"/>
              <a:t>. k 1.1.2017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Hospic CITADELA DZR                 		</a:t>
            </a:r>
            <a:r>
              <a:rPr lang="cs-CZ" sz="2800" dirty="0" smtClean="0"/>
              <a:t> 42 </a:t>
            </a:r>
            <a:r>
              <a:rPr lang="cs-CZ" sz="2800" dirty="0" smtClean="0"/>
              <a:t>lůžek</a:t>
            </a:r>
          </a:p>
          <a:p>
            <a:r>
              <a:rPr lang="cs-CZ" sz="2800" dirty="0" smtClean="0"/>
              <a:t>Hospic CITADELA odlehčovací služby	</a:t>
            </a:r>
            <a:r>
              <a:rPr lang="cs-CZ" sz="2800" dirty="0" smtClean="0"/>
              <a:t> 36 </a:t>
            </a:r>
            <a:r>
              <a:rPr lang="cs-CZ" sz="2800" dirty="0" smtClean="0"/>
              <a:t>lůžek</a:t>
            </a:r>
          </a:p>
          <a:p>
            <a:r>
              <a:rPr lang="cs-CZ" sz="2800" dirty="0" smtClean="0"/>
              <a:t>Hospic CITADELA soc. zdrav. lůžka		  </a:t>
            </a:r>
            <a:r>
              <a:rPr lang="cs-CZ" sz="2800" dirty="0" smtClean="0"/>
              <a:t> 6 </a:t>
            </a:r>
            <a:r>
              <a:rPr lang="cs-CZ" sz="2800" dirty="0" smtClean="0"/>
              <a:t>lůžek</a:t>
            </a:r>
          </a:p>
          <a:p>
            <a:r>
              <a:rPr lang="cs-CZ" sz="2800" dirty="0" smtClean="0"/>
              <a:t>Soc.sl. Vsetín, DS  </a:t>
            </a:r>
            <a:r>
              <a:rPr lang="cs-CZ" sz="2800" dirty="0" err="1" smtClean="0"/>
              <a:t>Val.Mez</a:t>
            </a:r>
            <a:r>
              <a:rPr lang="cs-CZ" sz="2800" dirty="0" smtClean="0"/>
              <a:t>.			</a:t>
            </a:r>
            <a:r>
              <a:rPr lang="cs-CZ" sz="2800" dirty="0" smtClean="0"/>
              <a:t> 49 </a:t>
            </a:r>
            <a:r>
              <a:rPr lang="cs-CZ" sz="2800" dirty="0" smtClean="0"/>
              <a:t>lůžek</a:t>
            </a:r>
          </a:p>
          <a:p>
            <a:r>
              <a:rPr lang="cs-CZ" sz="2800" dirty="0" smtClean="0"/>
              <a:t>Soc.sl</a:t>
            </a:r>
            <a:r>
              <a:rPr lang="cs-CZ" sz="2800" dirty="0"/>
              <a:t>. Vsetín, </a:t>
            </a:r>
            <a:r>
              <a:rPr lang="cs-CZ" sz="2800" dirty="0" smtClean="0"/>
              <a:t>DZR </a:t>
            </a:r>
            <a:r>
              <a:rPr lang="cs-CZ" sz="2800" dirty="0" err="1" smtClean="0"/>
              <a:t>Val.Mez</a:t>
            </a:r>
            <a:r>
              <a:rPr lang="cs-CZ" sz="2800" dirty="0"/>
              <a:t>.	</a:t>
            </a:r>
            <a:r>
              <a:rPr lang="cs-CZ" sz="2800" dirty="0" smtClean="0"/>
              <a:t>		</a:t>
            </a:r>
            <a:r>
              <a:rPr lang="cs-CZ" sz="2800" dirty="0" smtClean="0"/>
              <a:t> 18 </a:t>
            </a:r>
            <a:r>
              <a:rPr lang="cs-CZ" sz="2800" dirty="0"/>
              <a:t>lůžek</a:t>
            </a:r>
          </a:p>
          <a:p>
            <a:r>
              <a:rPr lang="cs-CZ" sz="2800" dirty="0" err="1" smtClean="0"/>
              <a:t>Diakonice</a:t>
            </a:r>
            <a:r>
              <a:rPr lang="cs-CZ" sz="2800" dirty="0" smtClean="0"/>
              <a:t> ČCE, služby podpory dom</a:t>
            </a:r>
            <a:r>
              <a:rPr lang="cs-CZ" sz="2800" dirty="0" smtClean="0"/>
              <a:t>. péče    </a:t>
            </a:r>
            <a:r>
              <a:rPr lang="cs-CZ" sz="2800" dirty="0" smtClean="0"/>
              <a:t>1 zařízení</a:t>
            </a:r>
          </a:p>
          <a:p>
            <a:pPr>
              <a:tabLst>
                <a:tab pos="6640513" algn="l"/>
              </a:tabLst>
            </a:pPr>
            <a:r>
              <a:rPr lang="cs-CZ" sz="2800" dirty="0" smtClean="0"/>
              <a:t>Charita </a:t>
            </a:r>
            <a:r>
              <a:rPr lang="cs-CZ" sz="2800" dirty="0" err="1" smtClean="0"/>
              <a:t>Val.Mez</a:t>
            </a:r>
            <a:r>
              <a:rPr lang="cs-CZ" sz="2800" dirty="0" smtClean="0"/>
              <a:t>. centrum os. asistence	</a:t>
            </a:r>
            <a:r>
              <a:rPr lang="cs-CZ" sz="2800" dirty="0" smtClean="0"/>
              <a:t>1 </a:t>
            </a:r>
            <a:r>
              <a:rPr lang="cs-CZ" sz="2800" dirty="0" smtClean="0"/>
              <a:t>zařízení</a:t>
            </a:r>
            <a:endParaRPr lang="cs-CZ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93065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Problémy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 smtClean="0"/>
              <a:t>Zdravotně sociální gramotnost </a:t>
            </a:r>
            <a:r>
              <a:rPr lang="cs-CZ" sz="2400" dirty="0" smtClean="0"/>
              <a:t>…“ však to nějak dopadne“…</a:t>
            </a:r>
          </a:p>
          <a:p>
            <a:pPr algn="just"/>
            <a:r>
              <a:rPr lang="cs-CZ" dirty="0" smtClean="0"/>
              <a:t>Ordinace všeobecného lékařství pro dospělé </a:t>
            </a:r>
            <a:r>
              <a:rPr lang="cs-CZ" sz="2400" dirty="0" smtClean="0"/>
              <a:t>…ordinační doba, </a:t>
            </a:r>
            <a:r>
              <a:rPr lang="cs-CZ" sz="2400" dirty="0" smtClean="0"/>
              <a:t>návštěvní </a:t>
            </a:r>
            <a:r>
              <a:rPr lang="cs-CZ" sz="2400" dirty="0" smtClean="0"/>
              <a:t>služba…</a:t>
            </a:r>
            <a:endParaRPr lang="cs-CZ" dirty="0" smtClean="0"/>
          </a:p>
          <a:p>
            <a:pPr algn="just"/>
            <a:r>
              <a:rPr lang="cs-CZ" dirty="0" smtClean="0"/>
              <a:t>Lékařská služba první pomocí</a:t>
            </a:r>
          </a:p>
          <a:p>
            <a:pPr algn="just"/>
            <a:r>
              <a:rPr lang="cs-CZ" dirty="0" smtClean="0"/>
              <a:t>Oddělení následné péče </a:t>
            </a:r>
            <a:r>
              <a:rPr lang="cs-CZ" sz="2400" dirty="0" smtClean="0"/>
              <a:t>…. </a:t>
            </a:r>
            <a:r>
              <a:rPr lang="cs-CZ" sz="2400" dirty="0" smtClean="0"/>
              <a:t>prostorové </a:t>
            </a:r>
            <a:r>
              <a:rPr lang="cs-CZ" sz="2400" dirty="0" smtClean="0"/>
              <a:t>a personální poměry, suplování „ sociálních“ pobytů…</a:t>
            </a:r>
          </a:p>
          <a:p>
            <a:pPr algn="just"/>
            <a:r>
              <a:rPr lang="cs-CZ" dirty="0" smtClean="0"/>
              <a:t>Kapacita a spektrum sociálních pobytových služeb </a:t>
            </a:r>
            <a:r>
              <a:rPr lang="cs-CZ" sz="2600" dirty="0" smtClean="0"/>
              <a:t>(od DS po domovy s pečovatelskou službou)</a:t>
            </a:r>
          </a:p>
          <a:p>
            <a:pPr algn="just"/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27584" y="4077072"/>
            <a:ext cx="7848872" cy="2160240"/>
          </a:xfrm>
          <a:prstGeom prst="rect">
            <a:avLst/>
          </a:prstGeom>
          <a:solidFill>
            <a:srgbClr val="C35D09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748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</TotalTime>
  <Words>426</Words>
  <Application>Microsoft Office PowerPoint</Application>
  <PresentationFormat>Předvádění na obrazovce (4:3)</PresentationFormat>
  <Paragraphs>79</Paragraphs>
  <Slides>12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Motiv systému Office</vt:lpstr>
      <vt:lpstr>CorelDRAW</vt:lpstr>
      <vt:lpstr>  </vt:lpstr>
      <vt:lpstr>Senior (starý spoluobčan) je definován věkem 65 let a více</vt:lpstr>
      <vt:lpstr>ORP Valašské Meziříčí k 31.12.2015:  41 531 obyvatel</vt:lpstr>
      <vt:lpstr>Zdravotní deficit jako problém Charakterizován dvěma velkými syndromy</vt:lpstr>
      <vt:lpstr>Prezentace aplikace PowerPoint</vt:lpstr>
      <vt:lpstr>Prezentace aplikace PowerPoint</vt:lpstr>
      <vt:lpstr>Služby zdravotnického systému  ORP Valašské Meziříčí k 1.1.2017</vt:lpstr>
      <vt:lpstr>Služby sociálního systému ORP Val.Mez. k 1.1.2017</vt:lpstr>
      <vt:lpstr>Problémy</vt:lpstr>
      <vt:lpstr>Možná řešení</vt:lpstr>
      <vt:lpstr>Možná řešení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Zdravotní služby ORP Valašské Meziříčí</dc:title>
  <dc:creator>Prodělalovi</dc:creator>
  <cp:lastModifiedBy>Zuzana Venturová</cp:lastModifiedBy>
  <cp:revision>52</cp:revision>
  <dcterms:created xsi:type="dcterms:W3CDTF">2017-11-07T16:24:03Z</dcterms:created>
  <dcterms:modified xsi:type="dcterms:W3CDTF">2018-11-14T16:03:38Z</dcterms:modified>
</cp:coreProperties>
</file>