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05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57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05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66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67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75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77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53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87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22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43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14BB2-EFD8-46C2-815F-9B51A0498C4D}" type="datetimeFigureOut">
              <a:rPr lang="cs-CZ" smtClean="0"/>
              <a:t>8. 11. 2018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E85A5-5005-4919-9DEC-453AED5B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11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Péče o pacienty s demencí v lůžkovém hospici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391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Péče o pacienty s demencí v lůžkovém hospici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Je součástí bio-psycho-sociálně-spirituálního přístupu</a:t>
            </a:r>
          </a:p>
          <a:p>
            <a:r>
              <a:rPr lang="cs-CZ" dirty="0" smtClean="0"/>
              <a:t>Individuální přístup, ukončení „marné léčby“, nezatěžování nadměrným vyšetřováním (CT či MR mozku, EEG, EKG, RTG S+P, MMSE, psychologické vyš., neurologické vyš., laboratorní vyš., lumbální punkce)</a:t>
            </a:r>
          </a:p>
          <a:p>
            <a:r>
              <a:rPr lang="cs-CZ" dirty="0" smtClean="0"/>
              <a:t>Záleží na </a:t>
            </a:r>
            <a:r>
              <a:rPr lang="cs-CZ" dirty="0" err="1" smtClean="0"/>
              <a:t>compliance</a:t>
            </a:r>
            <a:r>
              <a:rPr lang="cs-CZ" dirty="0" smtClean="0"/>
              <a:t> pacienta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568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Léčba demencí v lůžkovém hospici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Kognitivní farmakoterapie </a:t>
            </a:r>
            <a:r>
              <a:rPr lang="cs-CZ" dirty="0" smtClean="0"/>
              <a:t>(</a:t>
            </a:r>
            <a:r>
              <a:rPr lang="cs-CZ" dirty="0" err="1" smtClean="0"/>
              <a:t>Aricept</a:t>
            </a:r>
            <a:r>
              <a:rPr lang="cs-CZ" dirty="0" smtClean="0"/>
              <a:t>, </a:t>
            </a:r>
            <a:r>
              <a:rPr lang="cs-CZ" dirty="0" err="1" smtClean="0"/>
              <a:t>Exelon</a:t>
            </a:r>
            <a:r>
              <a:rPr lang="cs-CZ" dirty="0" smtClean="0"/>
              <a:t>, </a:t>
            </a:r>
            <a:r>
              <a:rPr lang="cs-CZ" dirty="0" err="1" smtClean="0"/>
              <a:t>Jumex</a:t>
            </a:r>
            <a:r>
              <a:rPr lang="cs-CZ" dirty="0" smtClean="0"/>
              <a:t>, </a:t>
            </a:r>
            <a:r>
              <a:rPr lang="cs-CZ" dirty="0" err="1" smtClean="0"/>
              <a:t>vit.E,C</a:t>
            </a:r>
            <a:r>
              <a:rPr lang="cs-CZ" dirty="0" smtClean="0"/>
              <a:t>, </a:t>
            </a:r>
            <a:r>
              <a:rPr lang="cs-CZ" dirty="0" err="1" smtClean="0"/>
              <a:t>Gingko</a:t>
            </a:r>
            <a:r>
              <a:rPr lang="cs-CZ" dirty="0" smtClean="0"/>
              <a:t> </a:t>
            </a:r>
            <a:r>
              <a:rPr lang="cs-CZ" dirty="0" err="1" smtClean="0"/>
              <a:t>biloba</a:t>
            </a:r>
            <a:r>
              <a:rPr lang="cs-CZ" dirty="0" smtClean="0"/>
              <a:t> – </a:t>
            </a:r>
            <a:r>
              <a:rPr lang="cs-CZ" dirty="0" err="1" smtClean="0"/>
              <a:t>Tebokan</a:t>
            </a:r>
            <a:r>
              <a:rPr lang="cs-CZ" dirty="0" smtClean="0"/>
              <a:t>, </a:t>
            </a:r>
            <a:r>
              <a:rPr lang="cs-CZ" dirty="0" err="1" smtClean="0"/>
              <a:t>Tanakan</a:t>
            </a:r>
            <a:r>
              <a:rPr lang="cs-CZ" dirty="0" smtClean="0"/>
              <a:t>), </a:t>
            </a:r>
            <a:r>
              <a:rPr lang="cs-CZ" b="1" dirty="0" smtClean="0">
                <a:solidFill>
                  <a:srgbClr val="FF0000"/>
                </a:solidFill>
              </a:rPr>
              <a:t>tato léčba se zde nezahajuje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Symptomatická léčba demencí</a:t>
            </a:r>
            <a:r>
              <a:rPr lang="cs-CZ" dirty="0" smtClean="0"/>
              <a:t>: léčba poruch spánku, poruch nálady a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926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Symptomatická léčba demencí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b="1" dirty="0" smtClean="0"/>
              <a:t>Hypnotika</a:t>
            </a:r>
            <a:r>
              <a:rPr lang="cs-CZ" dirty="0" smtClean="0"/>
              <a:t> („dobrá noc připravuje dobrý den.“) (</a:t>
            </a:r>
            <a:r>
              <a:rPr lang="cs-CZ" dirty="0" err="1" smtClean="0"/>
              <a:t>Sanval</a:t>
            </a:r>
            <a:r>
              <a:rPr lang="cs-CZ" dirty="0" smtClean="0"/>
              <a:t>, neuroleptika, Diazepam). CAVE: benzodiazepiny: „dobrý sluha, zlý pán“</a:t>
            </a:r>
          </a:p>
          <a:p>
            <a:r>
              <a:rPr lang="cs-CZ" b="1" dirty="0" smtClean="0"/>
              <a:t>Neuroleptika</a:t>
            </a:r>
            <a:r>
              <a:rPr lang="cs-CZ" dirty="0" smtClean="0"/>
              <a:t> (tlumení neklidu, agresivity, bludů a halucinací): </a:t>
            </a:r>
            <a:r>
              <a:rPr lang="cs-CZ" dirty="0" err="1" smtClean="0"/>
              <a:t>Tiapridal</a:t>
            </a:r>
            <a:r>
              <a:rPr lang="cs-CZ" dirty="0" smtClean="0"/>
              <a:t>, </a:t>
            </a:r>
            <a:r>
              <a:rPr lang="cs-CZ" dirty="0" err="1" smtClean="0"/>
              <a:t>Risperdal</a:t>
            </a:r>
            <a:r>
              <a:rPr lang="cs-CZ" dirty="0" smtClean="0"/>
              <a:t>, </a:t>
            </a:r>
            <a:r>
              <a:rPr lang="cs-CZ" dirty="0" err="1" smtClean="0"/>
              <a:t>Zyprexa</a:t>
            </a:r>
            <a:r>
              <a:rPr lang="cs-CZ" dirty="0" smtClean="0"/>
              <a:t>, </a:t>
            </a:r>
            <a:r>
              <a:rPr lang="cs-CZ" dirty="0" err="1" smtClean="0"/>
              <a:t>Buronil</a:t>
            </a:r>
            <a:r>
              <a:rPr lang="cs-CZ" dirty="0" smtClean="0"/>
              <a:t>, </a:t>
            </a:r>
            <a:r>
              <a:rPr lang="cs-CZ" dirty="0" err="1" smtClean="0"/>
              <a:t>Haloperidol</a:t>
            </a:r>
            <a:r>
              <a:rPr lang="cs-CZ" dirty="0" smtClean="0"/>
              <a:t>, </a:t>
            </a:r>
            <a:r>
              <a:rPr lang="cs-CZ" dirty="0" err="1" smtClean="0"/>
              <a:t>Tisercin</a:t>
            </a:r>
            <a:endParaRPr lang="cs-CZ" dirty="0" smtClean="0"/>
          </a:p>
          <a:p>
            <a:r>
              <a:rPr lang="cs-CZ" b="1" dirty="0" smtClean="0"/>
              <a:t>Léčba přidružených chorob </a:t>
            </a:r>
            <a:r>
              <a:rPr lang="cs-CZ" dirty="0" smtClean="0"/>
              <a:t>(hypertenze, ICHS, DM), antikoagulancia, </a:t>
            </a:r>
            <a:r>
              <a:rPr lang="cs-CZ" dirty="0" err="1" smtClean="0"/>
              <a:t>trombolytika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FF0000"/>
                </a:solidFill>
              </a:rPr>
              <a:t>Léčba bolesti!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7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936104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Nefarmakologická</a:t>
            </a:r>
            <a:r>
              <a:rPr lang="cs-CZ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cs-CZ" dirty="0" smtClean="0"/>
              <a:t>léčba demence </a:t>
            </a:r>
            <a:r>
              <a:rPr lang="cs-CZ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í</a:t>
            </a:r>
            <a:endParaRPr lang="cs-CZ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Kotvení v realitě (hodiny, kalendář, informace o místě pobytu – letáčky, obrázky…)</a:t>
            </a:r>
          </a:p>
          <a:p>
            <a:r>
              <a:rPr lang="cs-CZ" dirty="0" smtClean="0"/>
              <a:t>Přítomnost blízké osoby, návštěvy, fotografie, oblíbené předměty (plyšák, sladkosti…)</a:t>
            </a:r>
          </a:p>
          <a:p>
            <a:r>
              <a:rPr lang="cs-CZ" dirty="0" smtClean="0"/>
              <a:t>Přiměřená stimulace mozku (film, hudba, rozhovor, četba, cesta do přírody, zimní zahrady…</a:t>
            </a:r>
          </a:p>
          <a:p>
            <a:r>
              <a:rPr lang="cs-CZ" dirty="0" smtClean="0"/>
              <a:t>Arteterapie, ergoterapie, canisterapie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590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Postoj hospicových pracovníků k pacientům s demencí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„Jsme v hospici, ne v zařízení akutní péče, léčíme symptomy“</a:t>
            </a:r>
          </a:p>
          <a:p>
            <a:r>
              <a:rPr lang="cs-CZ" dirty="0" smtClean="0"/>
              <a:t>Je třeba unést pocity bezmoci a přijmout realitu takovou, jaká je</a:t>
            </a:r>
          </a:p>
          <a:p>
            <a:r>
              <a:rPr lang="cs-CZ" dirty="0" smtClean="0"/>
              <a:t>Pozor na nadměrnou stimulaci („mez vstřebatelnosti“)</a:t>
            </a:r>
          </a:p>
          <a:p>
            <a:r>
              <a:rPr lang="cs-CZ" dirty="0" smtClean="0"/>
              <a:t>Pozor na „kult výkonnosti“ (=zdroj frustrace zdravotníků)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992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Co říci závěrem?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I dementní pacient může mít radost, prožívat svou důstojnost. </a:t>
            </a:r>
          </a:p>
          <a:p>
            <a:r>
              <a:rPr lang="cs-CZ" dirty="0" smtClean="0"/>
              <a:t>Během pobytu v hospici řada pacientů „rozkvete“, protože je má někdo rád…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198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 Díky za přijetí…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Ilona.Burdova@seznam.cz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38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Demence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cs-CZ" dirty="0" smtClean="0"/>
              <a:t>Vzhledem ke stárnutí populace jde o </a:t>
            </a:r>
            <a:r>
              <a:rPr lang="cs-CZ" b="1" dirty="0" smtClean="0"/>
              <a:t>relativně časté onemocnění</a:t>
            </a:r>
          </a:p>
          <a:p>
            <a:endParaRPr lang="cs-CZ" dirty="0" smtClean="0"/>
          </a:p>
          <a:p>
            <a:r>
              <a:rPr lang="cs-CZ" dirty="0" smtClean="0"/>
              <a:t>Představují </a:t>
            </a:r>
            <a:r>
              <a:rPr lang="cs-CZ" b="1" dirty="0" smtClean="0"/>
              <a:t>nesmírnou zdravotní i socioekonomickou zátěž</a:t>
            </a:r>
          </a:p>
          <a:p>
            <a:endParaRPr lang="cs-CZ" dirty="0" smtClean="0"/>
          </a:p>
          <a:p>
            <a:r>
              <a:rPr lang="cs-CZ" dirty="0" smtClean="0"/>
              <a:t>Ve věku 65 let má demenci cca 5% populace a toto číslo roste exponenciálně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910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Nejčastější příčiny demence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Organické příčiny </a:t>
            </a:r>
            <a:r>
              <a:rPr lang="cs-CZ" dirty="0" smtClean="0"/>
              <a:t>(atrofie, infarkty, amyloid, úrazy hlavy, nádory)</a:t>
            </a:r>
          </a:p>
          <a:p>
            <a:endParaRPr lang="cs-CZ" dirty="0"/>
          </a:p>
          <a:p>
            <a:r>
              <a:rPr lang="cs-CZ" b="1" dirty="0" smtClean="0"/>
              <a:t>Jiná onemocnění </a:t>
            </a:r>
            <a:r>
              <a:rPr lang="cs-CZ" dirty="0" smtClean="0"/>
              <a:t>(kardiovaskulární nemoci, poruchy metabolismu, intoxikace, infekční choroby)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53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Typické příznaky demence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Zapomnětlivost</a:t>
            </a:r>
          </a:p>
          <a:p>
            <a:r>
              <a:rPr lang="cs-CZ" dirty="0" smtClean="0"/>
              <a:t>Poruchy orientace, bloudění</a:t>
            </a:r>
          </a:p>
          <a:p>
            <a:r>
              <a:rPr lang="cs-CZ" dirty="0" smtClean="0"/>
              <a:t>Pokles intelektu</a:t>
            </a:r>
          </a:p>
          <a:p>
            <a:r>
              <a:rPr lang="cs-CZ" dirty="0" smtClean="0"/>
              <a:t>Poruchy logického uvažování, řeči, psaní</a:t>
            </a:r>
          </a:p>
          <a:p>
            <a:r>
              <a:rPr lang="cs-CZ" dirty="0" smtClean="0"/>
              <a:t>Poruchy vyjadřování</a:t>
            </a:r>
          </a:p>
          <a:p>
            <a:r>
              <a:rPr lang="cs-CZ" dirty="0" smtClean="0"/>
              <a:t>Emoční poruchy (nepřiměřená emotivita, deprese, mánie)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53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Příznaky demence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Poruchy vnímání (halucinace, iluze)</a:t>
            </a:r>
          </a:p>
          <a:p>
            <a:r>
              <a:rPr lang="cs-CZ" dirty="0" smtClean="0"/>
              <a:t>Poruchy myšlení (většinou paranoidně-persekuční bludy, většinou nesystematické, vágní, bizarní)</a:t>
            </a:r>
          </a:p>
          <a:p>
            <a:r>
              <a:rPr lang="cs-CZ" dirty="0" smtClean="0"/>
              <a:t>Poruchy spánku až spánková inverze</a:t>
            </a:r>
          </a:p>
          <a:p>
            <a:r>
              <a:rPr lang="cs-CZ" dirty="0" smtClean="0"/>
              <a:t>Inkontinence moči a stolice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880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Příznaky demence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b="1" dirty="0" smtClean="0"/>
              <a:t>Klesá schopnost sebeobsluhy </a:t>
            </a:r>
            <a:r>
              <a:rPr lang="cs-CZ" dirty="0" smtClean="0"/>
              <a:t>(jídlo, oblékání, hygiena, péče o domácnost)</a:t>
            </a:r>
          </a:p>
          <a:p>
            <a:endParaRPr lang="cs-CZ" dirty="0" smtClean="0"/>
          </a:p>
          <a:p>
            <a:r>
              <a:rPr lang="cs-CZ" b="1" dirty="0" smtClean="0"/>
              <a:t>Psychomotorický neklid </a:t>
            </a:r>
            <a:r>
              <a:rPr lang="cs-CZ" dirty="0" smtClean="0"/>
              <a:t>(utíkání  z domu, neúčelné přenášení věcí, opakované dotazy)</a:t>
            </a:r>
          </a:p>
          <a:p>
            <a:endParaRPr lang="cs-CZ" dirty="0" smtClean="0"/>
          </a:p>
          <a:p>
            <a:r>
              <a:rPr lang="cs-CZ" b="1" dirty="0" smtClean="0"/>
              <a:t>Poruchy chování  </a:t>
            </a:r>
            <a:r>
              <a:rPr lang="cs-CZ" dirty="0" smtClean="0"/>
              <a:t>(verbální i fyzická agresivita, </a:t>
            </a:r>
            <a:r>
              <a:rPr lang="cs-CZ" dirty="0" err="1" smtClean="0"/>
              <a:t>heteroakuzace</a:t>
            </a:r>
            <a:r>
              <a:rPr lang="cs-CZ" dirty="0" smtClean="0"/>
              <a:t>: obviňování druhých lidí z netrpělivosti, když jim něco nejde)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951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Nejčastější typy demencí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 smtClean="0"/>
              <a:t>Alzheimerova demence </a:t>
            </a:r>
            <a:r>
              <a:rPr lang="cs-CZ" dirty="0" smtClean="0"/>
              <a:t>(pomalý, plíživý rozvoj, </a:t>
            </a:r>
            <a:r>
              <a:rPr lang="cs-CZ" b="1" dirty="0" smtClean="0"/>
              <a:t>degradace osobnosti</a:t>
            </a:r>
            <a:r>
              <a:rPr lang="cs-CZ" dirty="0" smtClean="0"/>
              <a:t>, ztráta náhledu)</a:t>
            </a:r>
          </a:p>
          <a:p>
            <a:endParaRPr lang="cs-CZ" dirty="0" smtClean="0"/>
          </a:p>
          <a:p>
            <a:r>
              <a:rPr lang="cs-CZ" b="1" dirty="0" smtClean="0"/>
              <a:t>Vaskulární demence </a:t>
            </a:r>
            <a:r>
              <a:rPr lang="cs-CZ" dirty="0" smtClean="0"/>
              <a:t>(rychlý a náhlý vznik, často po CMP, TIA, kolísavý průběh, stupňovité zhoršování). Větší riziko deliria. Často u </a:t>
            </a:r>
            <a:r>
              <a:rPr lang="cs-CZ" dirty="0" err="1" smtClean="0"/>
              <a:t>polymorbidních</a:t>
            </a:r>
            <a:r>
              <a:rPr lang="cs-CZ" dirty="0" smtClean="0"/>
              <a:t> pacientů, ale osobnost bývá déle zachována.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88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Další typy demencí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Při nádorech mozku </a:t>
            </a:r>
            <a:r>
              <a:rPr lang="cs-CZ" dirty="0" smtClean="0"/>
              <a:t>(glioblastom, astrocytom) nebo komorbidní při nádorovém onemocnění</a:t>
            </a:r>
          </a:p>
          <a:p>
            <a:r>
              <a:rPr lang="cs-CZ" b="1" dirty="0" smtClean="0"/>
              <a:t>Metabolické</a:t>
            </a:r>
            <a:r>
              <a:rPr lang="cs-CZ" dirty="0" smtClean="0"/>
              <a:t> (při selhávání jater či ledvin, zaplavení mozku dusíkatými látkami)</a:t>
            </a:r>
          </a:p>
          <a:p>
            <a:r>
              <a:rPr lang="cs-CZ" b="1" dirty="0" smtClean="0"/>
              <a:t>Po traumatu </a:t>
            </a:r>
            <a:r>
              <a:rPr lang="cs-CZ" dirty="0" smtClean="0"/>
              <a:t>(úraz hlavy, kontuse mozku), při epilepsii</a:t>
            </a:r>
          </a:p>
          <a:p>
            <a:r>
              <a:rPr lang="cs-CZ" b="1" dirty="0" smtClean="0"/>
              <a:t>Po intoxikaci </a:t>
            </a:r>
            <a:r>
              <a:rPr lang="cs-CZ" dirty="0" smtClean="0"/>
              <a:t>(alkoholická demence) či předávkování </a:t>
            </a:r>
          </a:p>
          <a:p>
            <a:pPr marL="0" indent="0">
              <a:buNone/>
            </a:pPr>
            <a:r>
              <a:rPr lang="cs-CZ" dirty="0" smtClean="0"/>
              <a:t>benzodiazepiny, spasmolytiky)</a:t>
            </a:r>
          </a:p>
          <a:p>
            <a:r>
              <a:rPr lang="cs-CZ" dirty="0" smtClean="0"/>
              <a:t>Při </a:t>
            </a:r>
            <a:r>
              <a:rPr lang="cs-CZ" b="1" dirty="0" smtClean="0"/>
              <a:t>infekčních nemocech </a:t>
            </a:r>
            <a:r>
              <a:rPr lang="cs-CZ" dirty="0" smtClean="0"/>
              <a:t>(</a:t>
            </a:r>
            <a:r>
              <a:rPr lang="cs-CZ" dirty="0" err="1" smtClean="0"/>
              <a:t>boreliosa</a:t>
            </a:r>
            <a:r>
              <a:rPr lang="cs-CZ" dirty="0" smtClean="0"/>
              <a:t>, </a:t>
            </a:r>
            <a:r>
              <a:rPr lang="cs-CZ" dirty="0" err="1" smtClean="0"/>
              <a:t>meningoencephalitis</a:t>
            </a:r>
            <a:r>
              <a:rPr lang="cs-CZ" dirty="0" smtClean="0"/>
              <a:t>, syfilis, AIDS)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537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Spektrum pacientů s demencí v lůžkovém hospici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Nádory mozku (glioblastom, astrocytom, metastázy do mozku)</a:t>
            </a:r>
          </a:p>
          <a:p>
            <a:r>
              <a:rPr lang="cs-CZ" dirty="0" smtClean="0"/>
              <a:t>Alzheimerovy demence</a:t>
            </a:r>
          </a:p>
          <a:p>
            <a:r>
              <a:rPr lang="cs-CZ" dirty="0" smtClean="0"/>
              <a:t>Vaskulární demence</a:t>
            </a:r>
          </a:p>
          <a:p>
            <a:r>
              <a:rPr lang="cs-CZ" dirty="0" smtClean="0"/>
              <a:t>Demence smíšené etiologie</a:t>
            </a:r>
          </a:p>
          <a:p>
            <a:endParaRPr lang="cs-CZ" dirty="0"/>
          </a:p>
          <a:p>
            <a:r>
              <a:rPr lang="cs-CZ" dirty="0" smtClean="0"/>
              <a:t>Pozn.: u řady pacientů není demence vůbec diagnostikována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4478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648</Words>
  <Application>Microsoft Office PowerPoint</Application>
  <PresentationFormat>Předvádění na obrazovce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Péče o pacienty s demencí v lůžkovém hospici</vt:lpstr>
      <vt:lpstr>Demence</vt:lpstr>
      <vt:lpstr>Nejčastější příčiny demence</vt:lpstr>
      <vt:lpstr>Typické příznaky demence</vt:lpstr>
      <vt:lpstr>Příznaky demence - pokračování</vt:lpstr>
      <vt:lpstr>Příznaky demence - pokračování</vt:lpstr>
      <vt:lpstr>Nejčastější typy demencí</vt:lpstr>
      <vt:lpstr>Další typy demencí</vt:lpstr>
      <vt:lpstr>Spektrum pacientů s demencí v lůžkovém hospici</vt:lpstr>
      <vt:lpstr>Péče o pacienty s demencí v lůžkovém hospici</vt:lpstr>
      <vt:lpstr>Léčba demencí v lůžkovém hospici</vt:lpstr>
      <vt:lpstr>Symptomatická léčba demencí</vt:lpstr>
      <vt:lpstr>Nefarmakologická léčba demence í</vt:lpstr>
      <vt:lpstr>Postoj hospicových pracovníků k pacientům s demencí</vt:lpstr>
      <vt:lpstr>Co říci závěrem?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pacienty s demencí v lůžkovém hospici</dc:title>
  <dc:creator>Hospic</dc:creator>
  <cp:lastModifiedBy>burdova</cp:lastModifiedBy>
  <cp:revision>12</cp:revision>
  <dcterms:created xsi:type="dcterms:W3CDTF">2018-11-05T12:07:51Z</dcterms:created>
  <dcterms:modified xsi:type="dcterms:W3CDTF">2018-11-08T19:33:46Z</dcterms:modified>
</cp:coreProperties>
</file>