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13" r:id="rId2"/>
    <p:sldId id="256" r:id="rId3"/>
    <p:sldId id="257" r:id="rId4"/>
    <p:sldId id="258" r:id="rId5"/>
    <p:sldId id="259" r:id="rId6"/>
    <p:sldId id="296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11" r:id="rId18"/>
    <p:sldId id="321" r:id="rId19"/>
    <p:sldId id="319" r:id="rId20"/>
    <p:sldId id="320" r:id="rId21"/>
    <p:sldId id="308" r:id="rId22"/>
    <p:sldId id="309" r:id="rId23"/>
    <p:sldId id="312" r:id="rId24"/>
    <p:sldId id="310" r:id="rId25"/>
    <p:sldId id="261" r:id="rId26"/>
    <p:sldId id="262" r:id="rId27"/>
    <p:sldId id="263" r:id="rId28"/>
    <p:sldId id="264" r:id="rId29"/>
    <p:sldId id="265" r:id="rId30"/>
    <p:sldId id="266" r:id="rId31"/>
    <p:sldId id="267" r:id="rId32"/>
    <p:sldId id="322" r:id="rId33"/>
    <p:sldId id="323" r:id="rId34"/>
    <p:sldId id="324" r:id="rId35"/>
    <p:sldId id="268" r:id="rId36"/>
    <p:sldId id="269" r:id="rId37"/>
    <p:sldId id="270" r:id="rId38"/>
    <p:sldId id="271" r:id="rId39"/>
    <p:sldId id="272" r:id="rId40"/>
    <p:sldId id="273" r:id="rId41"/>
    <p:sldId id="274" r:id="rId42"/>
    <p:sldId id="275" r:id="rId43"/>
    <p:sldId id="276" r:id="rId44"/>
    <p:sldId id="277" r:id="rId45"/>
    <p:sldId id="278" r:id="rId46"/>
    <p:sldId id="279" r:id="rId47"/>
    <p:sldId id="280" r:id="rId48"/>
    <p:sldId id="281" r:id="rId49"/>
    <p:sldId id="282" r:id="rId50"/>
    <p:sldId id="283" r:id="rId51"/>
    <p:sldId id="284" r:id="rId52"/>
    <p:sldId id="285" r:id="rId53"/>
    <p:sldId id="288" r:id="rId54"/>
    <p:sldId id="291" r:id="rId55"/>
    <p:sldId id="292" r:id="rId56"/>
    <p:sldId id="289" r:id="rId57"/>
    <p:sldId id="290" r:id="rId58"/>
    <p:sldId id="293" r:id="rId59"/>
    <p:sldId id="294" r:id="rId60"/>
    <p:sldId id="295" r:id="rId61"/>
    <p:sldId id="314" r:id="rId62"/>
    <p:sldId id="315" r:id="rId63"/>
    <p:sldId id="316" r:id="rId64"/>
    <p:sldId id="317" r:id="rId65"/>
    <p:sldId id="318" r:id="rId66"/>
    <p:sldId id="286" r:id="rId67"/>
    <p:sldId id="287" r:id="rId6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6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6.4.2018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6.4.2018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6.4.2018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6.4.2018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6.4.2018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6.4.2018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6.4.2018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pPr/>
              <a:t>6.4.2018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403648" y="1340768"/>
            <a:ext cx="7406640" cy="1472184"/>
          </a:xfrm>
        </p:spPr>
        <p:txBody>
          <a:bodyPr/>
          <a:lstStyle/>
          <a:p>
            <a:pPr algn="ctr"/>
            <a:r>
              <a:rPr lang="cs-CZ" b="1" dirty="0" smtClean="0"/>
              <a:t>Dříve vyslovená přání </a:t>
            </a:r>
            <a:br>
              <a:rPr lang="cs-CZ" b="1" dirty="0" smtClean="0"/>
            </a:br>
            <a:r>
              <a:rPr lang="cs-CZ" b="1" dirty="0" smtClean="0"/>
              <a:t>právo + etika</a:t>
            </a:r>
            <a:endParaRPr lang="en-US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7406640" cy="2088232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cs-CZ" b="1" dirty="0"/>
              <a:t>MUDr</a:t>
            </a:r>
            <a:r>
              <a:rPr lang="cs-CZ" b="1" smtClean="0"/>
              <a:t>. </a:t>
            </a:r>
            <a:r>
              <a:rPr lang="cs-CZ" b="1" smtClean="0"/>
              <a:t> Jaromír </a:t>
            </a:r>
            <a:r>
              <a:rPr lang="cs-CZ" b="1" dirty="0"/>
              <a:t>Matějek, Ph.D., Th.D</a:t>
            </a:r>
            <a:r>
              <a:rPr lang="cs-CZ" b="1" dirty="0" smtClean="0"/>
              <a:t>.</a:t>
            </a:r>
          </a:p>
          <a:p>
            <a:pPr algn="ctr"/>
            <a:endParaRPr lang="cs-CZ" b="1" dirty="0"/>
          </a:p>
          <a:p>
            <a:pPr algn="ctr"/>
            <a:r>
              <a:rPr lang="cs-CZ" dirty="0"/>
              <a:t>Ústav etiky a humanitních studií 3. LF UK, </a:t>
            </a:r>
            <a:endParaRPr lang="cs-CZ" dirty="0" smtClean="0"/>
          </a:p>
          <a:p>
            <a:pPr algn="ctr"/>
            <a:r>
              <a:rPr lang="cs-CZ" dirty="0" smtClean="0"/>
              <a:t>Katedra teologické etiky a spirituální teologie KTF UK,</a:t>
            </a:r>
            <a:endParaRPr lang="cs-CZ" dirty="0"/>
          </a:p>
          <a:p>
            <a:pPr algn="ctr"/>
            <a:r>
              <a:rPr lang="cs-CZ" dirty="0"/>
              <a:t>pracovník etického poradenství Fakultní nemocnice Královské </a:t>
            </a:r>
            <a:r>
              <a:rPr lang="cs-CZ" dirty="0" smtClean="0"/>
              <a:t>Vinohrady,</a:t>
            </a:r>
            <a:endParaRPr lang="cs-CZ" dirty="0"/>
          </a:p>
          <a:p>
            <a:pPr algn="ctr"/>
            <a:r>
              <a:rPr lang="cs-CZ" dirty="0" smtClean="0"/>
              <a:t> člen </a:t>
            </a:r>
            <a:r>
              <a:rPr lang="cs-CZ" dirty="0"/>
              <a:t>Etické komise Ministerstva zdravotnictví </a:t>
            </a:r>
            <a:r>
              <a:rPr lang="cs-CZ" dirty="0" smtClean="0"/>
              <a:t>ČR.</a:t>
            </a:r>
            <a:endParaRPr lang="cs-CZ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281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Nová zákonná úprava v 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Zákon </a:t>
            </a:r>
            <a:r>
              <a:rPr lang="cs-CZ" dirty="0"/>
              <a:t>o zdravotních službách a podmínkách jejich </a:t>
            </a:r>
            <a:r>
              <a:rPr lang="cs-CZ" dirty="0" smtClean="0"/>
              <a:t>poskytování, zákon. č 372/2011 Sb.</a:t>
            </a:r>
          </a:p>
          <a:p>
            <a:r>
              <a:rPr lang="cs-CZ" dirty="0" smtClean="0"/>
              <a:t>Účinnost od 1. dubna 2012</a:t>
            </a:r>
          </a:p>
          <a:p>
            <a:r>
              <a:rPr lang="cs-CZ" dirty="0" smtClean="0"/>
              <a:t>§ 36 Zákona o zdravotních službách:</a:t>
            </a:r>
          </a:p>
          <a:p>
            <a:r>
              <a:rPr lang="cs-CZ" dirty="0"/>
              <a:t>„(1) Pacient může pro případ, kdy by se dostal do takového zdravotního stavu, ve kterém nebude schopen vyslovit souhlas nebo nesouhlas s poskytnutím zdravotních služeb a způsobem jejich poskytnutí, tento souhlas nebo nesouhlas předem vyslovit (dále jen „dříve vyslovené přání“).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3127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 36 </a:t>
            </a:r>
            <a:r>
              <a:rPr lang="cs-CZ" dirty="0" smtClean="0"/>
              <a:t>zákona </a:t>
            </a:r>
            <a:r>
              <a:rPr lang="cs-CZ" dirty="0"/>
              <a:t>o zdravotních </a:t>
            </a:r>
            <a:r>
              <a:rPr lang="cs-CZ" dirty="0" smtClean="0"/>
              <a:t>službách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(2) Poskytovatel bude </a:t>
            </a:r>
            <a:r>
              <a:rPr lang="cs-CZ" b="1" dirty="0"/>
              <a:t>brát zřetel </a:t>
            </a:r>
            <a:r>
              <a:rPr lang="cs-CZ" dirty="0"/>
              <a:t>na dříve vyslovené přání pacienta, </a:t>
            </a:r>
            <a:r>
              <a:rPr lang="cs-CZ" b="1" dirty="0"/>
              <a:t>má-li ho k dispozici</a:t>
            </a:r>
            <a:r>
              <a:rPr lang="cs-CZ" dirty="0"/>
              <a:t>, a to za podmínky, že v době poskytování zdravotních služeb nastala </a:t>
            </a:r>
            <a:r>
              <a:rPr lang="cs-CZ" b="1" dirty="0"/>
              <a:t>předvídatelná situace</a:t>
            </a:r>
            <a:r>
              <a:rPr lang="cs-CZ" dirty="0"/>
              <a:t>, k níž se dříve vyslovené přání vztahuje, a pacient je v takovém zdravotním stavu, kdy není schopen vyslovit nový souhlas nebo nesouhlas. Bude respektováno jen takové dříve vyslovené přání, které bylo učiněno na základě </a:t>
            </a:r>
            <a:r>
              <a:rPr lang="cs-CZ" b="1" dirty="0"/>
              <a:t>písemného poučení </a:t>
            </a:r>
            <a:r>
              <a:rPr lang="cs-CZ" dirty="0"/>
              <a:t>pacienta o důsledcích jeho rozhodnutí, a to lékařem v oboru</a:t>
            </a:r>
            <a:r>
              <a:rPr lang="cs-CZ" b="1" dirty="0"/>
              <a:t> všeobecné praktické lékařství,</a:t>
            </a:r>
            <a:r>
              <a:rPr lang="cs-CZ" dirty="0"/>
              <a:t> u něhož je pacient registrován, </a:t>
            </a:r>
            <a:r>
              <a:rPr lang="cs-CZ" b="1" dirty="0"/>
              <a:t>nebo jiným ošetřujícím lékařem </a:t>
            </a:r>
            <a:r>
              <a:rPr lang="cs-CZ" dirty="0"/>
              <a:t>v oboru zdravotní péče, s níž dříve vyslovené přání souvisí.</a:t>
            </a:r>
          </a:p>
        </p:txBody>
      </p:sp>
    </p:spTree>
    <p:extLst>
      <p:ext uri="{BB962C8B-B14F-4D97-AF65-F5344CB8AC3E}">
        <p14:creationId xmlns:p14="http://schemas.microsoft.com/office/powerpoint/2010/main" xmlns="" val="272772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 36 </a:t>
            </a:r>
            <a:r>
              <a:rPr lang="cs-CZ" dirty="0" smtClean="0"/>
              <a:t>zákona </a:t>
            </a:r>
            <a:r>
              <a:rPr lang="cs-CZ" dirty="0"/>
              <a:t>o zdravotních službách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(3) Dříve vyslovené přání musí mít písemnou formu a musí být opatřeno </a:t>
            </a:r>
            <a:r>
              <a:rPr lang="cs-CZ" b="1" dirty="0"/>
              <a:t>úředně ověřeným podpisem pacienta. </a:t>
            </a:r>
            <a:r>
              <a:rPr lang="cs-CZ" dirty="0"/>
              <a:t>Součástí dříve vysloveného přání je písemné poučení podle odstavce 2. </a:t>
            </a:r>
            <a:endParaRPr lang="cs-CZ" dirty="0" smtClean="0"/>
          </a:p>
          <a:p>
            <a:endParaRPr lang="cs-CZ" b="1" dirty="0"/>
          </a:p>
          <a:p>
            <a:r>
              <a:rPr lang="cs-CZ" dirty="0" smtClean="0"/>
              <a:t>Platnost </a:t>
            </a:r>
            <a:r>
              <a:rPr lang="cs-CZ" dirty="0"/>
              <a:t>dříve vysloveného přání je 5 </a:t>
            </a:r>
            <a:r>
              <a:rPr lang="cs-CZ" dirty="0" smtClean="0"/>
              <a:t>let</a:t>
            </a:r>
            <a:r>
              <a:rPr lang="cs-CZ" dirty="0"/>
              <a:t> </a:t>
            </a:r>
            <a:r>
              <a:rPr lang="cs-CZ" dirty="0" smtClean="0"/>
              <a:t>– zrušeno nálezem Ústavního soudu z 27. 11. 2012.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4631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 36 </a:t>
            </a:r>
            <a:r>
              <a:rPr lang="cs-CZ" dirty="0" smtClean="0"/>
              <a:t>zákona </a:t>
            </a:r>
            <a:r>
              <a:rPr lang="cs-CZ" dirty="0"/>
              <a:t>o zdravotních službách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(4) Pacient může učinit dříve vyslovené přání též </a:t>
            </a:r>
            <a:r>
              <a:rPr lang="cs-CZ" b="1" dirty="0"/>
              <a:t>při přijetí do péče poskytovatelem nebo kdykoliv v průběhu hospitalizace</a:t>
            </a:r>
            <a:r>
              <a:rPr lang="cs-CZ" dirty="0"/>
              <a:t>, a to pro poskytování zdravotních služeb zajišťovaných tímto poskytovatelem. Takto vyslovené přání se zaznamená do zdravotnické dokumentace vedené o pacientovi; záznam podepíše pacient, zdravotnický pracovník a svědek; v tomto případě se nepostupuje podle odstavce 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916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 36 </a:t>
            </a:r>
            <a:r>
              <a:rPr lang="cs-CZ" dirty="0" smtClean="0"/>
              <a:t>zákona </a:t>
            </a:r>
            <a:r>
              <a:rPr lang="cs-CZ" dirty="0"/>
              <a:t>o zdravotních službách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(5) Dříve vyslovené přání	</a:t>
            </a:r>
          </a:p>
          <a:p>
            <a:r>
              <a:rPr lang="cs-CZ" dirty="0"/>
              <a:t>a) </a:t>
            </a:r>
            <a:r>
              <a:rPr lang="cs-CZ" dirty="0" smtClean="0"/>
              <a:t>(dříve </a:t>
            </a:r>
            <a:r>
              <a:rPr lang="cs-CZ" dirty="0"/>
              <a:t>vyslovené přání </a:t>
            </a:r>
            <a:r>
              <a:rPr lang="cs-CZ" dirty="0" smtClean="0"/>
              <a:t>) není </a:t>
            </a:r>
            <a:r>
              <a:rPr lang="cs-CZ" dirty="0"/>
              <a:t>třeba respektovat, </a:t>
            </a:r>
            <a:r>
              <a:rPr lang="cs-CZ" b="1" dirty="0"/>
              <a:t>pokud od doby jeho vyslovení došlo v poskytování zdravotních služeb, k nimž se toto přání vztahuje, k takovému vývoji, že lze důvodně předpokládat, že by pacient vyslovil souhlas s jejich poskytnutím</a:t>
            </a:r>
            <a:r>
              <a:rPr lang="cs-CZ" dirty="0"/>
              <a:t>; rozhodnutí o nerespektování dříve vysloveného přání pacienta a důvody, které k němu vedly, se zaznamenají do zdravotnické dokumentace vedené o pacientovi,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166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 36 </a:t>
            </a:r>
            <a:r>
              <a:rPr lang="cs-CZ" dirty="0" smtClean="0"/>
              <a:t>zákona </a:t>
            </a:r>
            <a:r>
              <a:rPr lang="cs-CZ" dirty="0"/>
              <a:t>o zdravotních službách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b) (dříve vyslovené přání ) </a:t>
            </a:r>
            <a:r>
              <a:rPr lang="cs-CZ" dirty="0" smtClean="0"/>
              <a:t>nelze </a:t>
            </a:r>
            <a:r>
              <a:rPr lang="cs-CZ" dirty="0"/>
              <a:t>respektovat, pokud nabádá k takovým postupům, jejichž výsledkem je </a:t>
            </a:r>
            <a:r>
              <a:rPr lang="cs-CZ" b="1" dirty="0"/>
              <a:t>aktivní</a:t>
            </a:r>
            <a:r>
              <a:rPr lang="cs-CZ" dirty="0"/>
              <a:t> způsobení smrti,	</a:t>
            </a:r>
          </a:p>
          <a:p>
            <a:r>
              <a:rPr lang="cs-CZ" dirty="0"/>
              <a:t>c) (dříve vyslovené přání ) </a:t>
            </a:r>
            <a:r>
              <a:rPr lang="cs-CZ" dirty="0" smtClean="0"/>
              <a:t>nelze </a:t>
            </a:r>
            <a:r>
              <a:rPr lang="cs-CZ" dirty="0"/>
              <a:t>respektovat, pokud by jeho splnění mohlo </a:t>
            </a:r>
            <a:r>
              <a:rPr lang="cs-CZ" b="1" dirty="0"/>
              <a:t>ohrozit jiné osoby</a:t>
            </a:r>
            <a:r>
              <a:rPr lang="cs-CZ" dirty="0"/>
              <a:t>,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8743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 36 </a:t>
            </a:r>
            <a:r>
              <a:rPr lang="cs-CZ" dirty="0" smtClean="0"/>
              <a:t>zákona </a:t>
            </a:r>
            <a:r>
              <a:rPr lang="cs-CZ" dirty="0"/>
              <a:t>o zdravotních službách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d) (dříve vyslovené přání ) nelze respektovat, </a:t>
            </a:r>
            <a:r>
              <a:rPr lang="cs-CZ" b="1" dirty="0"/>
              <a:t>pokud byly </a:t>
            </a:r>
            <a:r>
              <a:rPr lang="cs-CZ" dirty="0"/>
              <a:t>v době, kdy poskytovatel neměl k dispozici dříve vyslovené přání, </a:t>
            </a:r>
            <a:r>
              <a:rPr lang="cs-CZ" b="1" dirty="0"/>
              <a:t>započaty takové zdravotní výkony, jejichž přerušení by vedlo k aktivnímu způsobení smrti.</a:t>
            </a:r>
          </a:p>
          <a:p>
            <a:r>
              <a:rPr lang="cs-CZ" dirty="0"/>
              <a:t>(6) Dříve vyslovené přání nelze uplatnit, jde-li o nezletilé pacienty nebo pacienty zbavené způsobilosti k právním úkonům.“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1437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100806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Dříve vyslovené přání</a:t>
            </a:r>
            <a:br>
              <a:rPr lang="cs-C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sepsané pacientem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x     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zaznamenané do </a:t>
            </a:r>
            <a:r>
              <a:rPr lang="cs-CZ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zd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73238"/>
            <a:ext cx="4041775" cy="48958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ředvídaná situace</a:t>
            </a:r>
          </a:p>
          <a:p>
            <a:pPr>
              <a:spcBef>
                <a:spcPts val="0"/>
              </a:spcBef>
              <a:defRPr/>
            </a:pPr>
            <a:endParaRPr lang="cs-CZ" sz="20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zdravotní stav neumožňující rozhodovat o léčbě</a:t>
            </a:r>
          </a:p>
          <a:p>
            <a:pPr>
              <a:spcBef>
                <a:spcPts val="0"/>
              </a:spcBef>
              <a:defRPr/>
            </a:pPr>
            <a:endParaRPr lang="cs-CZ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ouhlas/ nesouhlas s konkrétní léčbou</a:t>
            </a:r>
          </a:p>
          <a:p>
            <a:pPr>
              <a:spcBef>
                <a:spcPts val="0"/>
              </a:spcBef>
              <a:defRPr/>
            </a:pPr>
            <a:endParaRPr lang="cs-CZ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ísemné poučení lékařem o důsledcích (podpis pacienta)</a:t>
            </a:r>
          </a:p>
          <a:p>
            <a:pPr>
              <a:spcBef>
                <a:spcPts val="0"/>
              </a:spcBef>
              <a:defRPr/>
            </a:pPr>
            <a:endParaRPr lang="cs-CZ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věřený podpis pacienta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endParaRPr lang="cs-CZ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endParaRPr lang="cs-CZ" sz="20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UNIVERSÁLNÍ ZÁVAZNOST</a:t>
            </a:r>
            <a:endParaRPr lang="cs-CZ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500563" y="1773238"/>
            <a:ext cx="4824412" cy="48244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předvídaná situace</a:t>
            </a:r>
          </a:p>
          <a:p>
            <a:pPr>
              <a:spcBef>
                <a:spcPts val="0"/>
              </a:spcBef>
              <a:defRPr/>
            </a:pPr>
            <a:endParaRPr lang="cs-CZ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dravotní stav neumožňující rozhodovat o léčbě</a:t>
            </a:r>
          </a:p>
          <a:p>
            <a:pPr>
              <a:spcBef>
                <a:spcPts val="0"/>
              </a:spcBef>
              <a:defRPr/>
            </a:pPr>
            <a:endParaRPr lang="cs-CZ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ouhlas/ nesouhlas s konkrétní léčbou</a:t>
            </a:r>
          </a:p>
          <a:p>
            <a:pPr>
              <a:spcBef>
                <a:spcPts val="0"/>
              </a:spcBef>
              <a:defRPr/>
            </a:pPr>
            <a:endParaRPr lang="cs-CZ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písemné poučení lékařem o důsledcích (podpis pacienta)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odpis pacienta, zdravotníka, svědka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 poučení dle vyhlášky č. 98/2012 Sb.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ZÁVAZNOST  PRO  POSKYTOVATELE</a:t>
            </a:r>
            <a:endParaRPr lang="cs-CZ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700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Vyhláška č. 98/2012 Sb</a:t>
            </a:r>
            <a:r>
              <a:rPr lang="cs-CZ" sz="3200" b="1" dirty="0" smtClean="0"/>
              <a:t>., vyhláška o zdravotnické dokumentaci</a:t>
            </a:r>
            <a:r>
              <a:rPr lang="cs-CZ" sz="3200" b="1" dirty="0"/>
              <a:t/>
            </a:r>
            <a:br>
              <a:rPr lang="cs-CZ" sz="3200" b="1" dirty="0"/>
            </a:b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ZÁZNAM O DŘÍVE VYSLOVENÉM PŘÁNÍ</a:t>
            </a:r>
          </a:p>
          <a:p>
            <a:r>
              <a:rPr lang="cs-CZ" dirty="0"/>
              <a:t>Pro záznam o dříve vysloveném přání učiněném při přijetí do péče poskytovatelem nebo kdykoliv v průběhu hospitalizace se obdobně použije:</a:t>
            </a:r>
          </a:p>
          <a:p>
            <a:r>
              <a:rPr lang="cs-CZ" i="1" dirty="0"/>
              <a:t>a)</a:t>
            </a:r>
            <a:r>
              <a:rPr lang="cs-CZ" dirty="0"/>
              <a:t> část A dílu 5. této přílohy, je-li předmětem dříve vysloveného přání souhlas s poskytnutím zdravotních služeb,</a:t>
            </a:r>
          </a:p>
          <a:p>
            <a:r>
              <a:rPr lang="cs-CZ" i="1" dirty="0"/>
              <a:t>b)</a:t>
            </a:r>
            <a:r>
              <a:rPr lang="cs-CZ" dirty="0"/>
              <a:t> část A dílu 6. této přílohy, je-li předmětem dříve vysloveného přání nesouhlas s poskytnutím zdravotních služeb</a:t>
            </a:r>
          </a:p>
        </p:txBody>
      </p:sp>
    </p:spTree>
    <p:extLst>
      <p:ext uri="{BB962C8B-B14F-4D97-AF65-F5344CB8AC3E}">
        <p14:creationId xmlns:p14="http://schemas.microsoft.com/office/powerpoint/2010/main" xmlns="" val="343061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i="1" dirty="0"/>
              <a:t>a)</a:t>
            </a:r>
            <a:r>
              <a:rPr lang="cs-CZ" sz="2400" dirty="0"/>
              <a:t> část A dílu 5. této přílohy, je-li předmětem dříve vysloveného přání souhlas s poskytnutím zdravotních služeb,</a:t>
            </a:r>
            <a:br>
              <a:rPr lang="cs-CZ" sz="2400" dirty="0"/>
            </a:br>
            <a:endParaRPr lang="en-US" sz="240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PÍSEMNÝ SOUHLAS S POSKYTNUTÍM ZDRAVOTNÍCH SLUŽEB (ZDRAVOTNÍCH VÝKONŮ)</a:t>
            </a:r>
          </a:p>
          <a:p>
            <a:r>
              <a:rPr lang="cs-CZ" i="1" dirty="0"/>
              <a:t>A.</a:t>
            </a:r>
            <a:r>
              <a:rPr lang="cs-CZ" dirty="0"/>
              <a:t> Písemný souhlas obsahuje:</a:t>
            </a:r>
          </a:p>
          <a:p>
            <a:r>
              <a:rPr lang="cs-CZ" i="1" dirty="0"/>
              <a:t>1.</a:t>
            </a:r>
            <a:r>
              <a:rPr lang="cs-CZ" dirty="0"/>
              <a:t> údaje o účelu, povaze, předpokládaném prospěchu, následcích a možných rizicích zdravotních služeb,</a:t>
            </a:r>
          </a:p>
          <a:p>
            <a:r>
              <a:rPr lang="cs-CZ" i="1" dirty="0"/>
              <a:t>2.</a:t>
            </a:r>
            <a:r>
              <a:rPr lang="cs-CZ" dirty="0"/>
              <a:t> poučení o tom, zda navrhované zdravotní služby mají nějakou alternativu a pacient má možnost zvolit si z několika alternativ,</a:t>
            </a:r>
          </a:p>
          <a:p>
            <a:r>
              <a:rPr lang="cs-CZ" i="1" dirty="0"/>
              <a:t>3.</a:t>
            </a:r>
            <a:r>
              <a:rPr lang="cs-CZ" dirty="0"/>
              <a:t> údaje o možném omezení v obvyklém způsobu života a v pracovní schopnosti po poskytnutí příslušných zdravotních služeb, lze-li takové omezení předpokládat, a v případě změny zdravotního stavu též údaje o změnách zdravotní způsobilosti,</a:t>
            </a:r>
          </a:p>
          <a:p>
            <a:r>
              <a:rPr lang="cs-CZ" i="1" dirty="0"/>
              <a:t>4.</a:t>
            </a:r>
            <a:r>
              <a:rPr lang="cs-CZ" dirty="0"/>
              <a:t> údaje o léčebném režimu a preventivních opatřeních, která jsou vhodná, a o poskytnutí dalších zdravotních služeb,</a:t>
            </a:r>
          </a:p>
          <a:p>
            <a:r>
              <a:rPr lang="cs-CZ" i="1" dirty="0"/>
              <a:t>5.</a:t>
            </a:r>
            <a:r>
              <a:rPr lang="cs-CZ" dirty="0"/>
              <a:t> poučení o právu pacienta svobodně se rozhodnout o postupu při poskytování zdravotních služeb, pokud jiné právní předpisy toto právo nevylučují,</a:t>
            </a:r>
          </a:p>
          <a:p>
            <a:r>
              <a:rPr lang="cs-CZ" i="1" dirty="0"/>
              <a:t>6.</a:t>
            </a:r>
            <a:r>
              <a:rPr lang="cs-CZ" dirty="0"/>
              <a:t> záznam o poučení pacienta, jemuž byl implantován zdravotnický prostředek, formou poskytnutí podrobné informace o implantovaném zdravotnickém prostředku podle zvláštního právního předpisu,</a:t>
            </a:r>
          </a:p>
          <a:p>
            <a:r>
              <a:rPr lang="cs-CZ" i="1" dirty="0"/>
              <a:t>7.</a:t>
            </a:r>
            <a:r>
              <a:rPr lang="cs-CZ" dirty="0"/>
              <a:t> datum a podpis pacienta a zdravotnického pracovníka, který pacientovi údaje a poučení poskytl.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944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rot="10800000" flipV="1">
            <a:off x="1432560" y="3573016"/>
            <a:ext cx="7406640" cy="2016224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87048"/>
          </a:xfrm>
        </p:spPr>
        <p:txBody>
          <a:bodyPr>
            <a:normAutofit fontScale="70000" lnSpcReduction="20000"/>
          </a:bodyPr>
          <a:lstStyle/>
          <a:p>
            <a:r>
              <a:rPr lang="cs-CZ" sz="3600" b="1" dirty="0" smtClean="0"/>
              <a:t>1. O čem mluvit s pacientem, který si sestavuje své </a:t>
            </a:r>
            <a:r>
              <a:rPr lang="cs-CZ" sz="3600" b="1" dirty="0"/>
              <a:t>dříve vyslovená přání</a:t>
            </a:r>
            <a:r>
              <a:rPr lang="cs-CZ" sz="3600" b="1" dirty="0" smtClean="0"/>
              <a:t>?</a:t>
            </a:r>
          </a:p>
          <a:p>
            <a:endParaRPr lang="cs-CZ" sz="3600" b="1" dirty="0" smtClean="0"/>
          </a:p>
          <a:p>
            <a:r>
              <a:rPr lang="cs-CZ" sz="3600" b="1" dirty="0" smtClean="0"/>
              <a:t>2. Jak dříve vyslovené přání pacienta číst a aplikovat?</a:t>
            </a:r>
          </a:p>
          <a:p>
            <a:endParaRPr lang="cs-CZ" sz="3600" b="1" dirty="0" smtClean="0"/>
          </a:p>
          <a:p>
            <a:r>
              <a:rPr lang="cs-CZ" sz="3600" b="1" dirty="0" smtClean="0"/>
              <a:t>3. Jak prakticky při aplikaci postupovat?</a:t>
            </a:r>
          </a:p>
          <a:p>
            <a:endParaRPr lang="cs-CZ" sz="3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486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i="1" dirty="0"/>
              <a:t>b)</a:t>
            </a:r>
            <a:r>
              <a:rPr lang="cs-CZ" sz="2400" dirty="0"/>
              <a:t> část A dílu 6. této přílohy, je-li předmětem dříve vysloveného přání nesouhlas s poskytnutím zdravotních služeb</a:t>
            </a:r>
            <a:br>
              <a:rPr lang="cs-CZ" sz="2400" dirty="0"/>
            </a:br>
            <a:endParaRPr lang="en-US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Záznam o odmítnutí poskytnutí zdravotních služeb pacientem obsahuje:</a:t>
            </a:r>
          </a:p>
          <a:p>
            <a:r>
              <a:rPr lang="cs-CZ" i="1" dirty="0"/>
              <a:t>1.</a:t>
            </a:r>
            <a:r>
              <a:rPr lang="cs-CZ" dirty="0"/>
              <a:t> údaj o zdravotním stavu pacienta a potřebných zdravotních službách,</a:t>
            </a:r>
          </a:p>
          <a:p>
            <a:r>
              <a:rPr lang="cs-CZ" i="1" dirty="0"/>
              <a:t>2.</a:t>
            </a:r>
            <a:r>
              <a:rPr lang="cs-CZ" dirty="0"/>
              <a:t> údaj o možných následcích odmítnutí potřebných zdravotních služeb pro zdraví pacienta,</a:t>
            </a:r>
          </a:p>
          <a:p>
            <a:r>
              <a:rPr lang="cs-CZ" i="1" dirty="0"/>
              <a:t>3.</a:t>
            </a:r>
            <a:r>
              <a:rPr lang="cs-CZ" dirty="0"/>
              <a:t> záznam vyjádření pacienta, že údaje podle bodu 1 a 2 mu byly zdravotnickým pracovníkem sděleny a vysvětleny, že jim porozuměl a že měl možnost klást doplňující otázky, které mu byly zdravotnickým pracovníkem zodpovězeny,</a:t>
            </a:r>
          </a:p>
          <a:p>
            <a:r>
              <a:rPr lang="cs-CZ" i="1" dirty="0"/>
              <a:t>4.</a:t>
            </a:r>
            <a:r>
              <a:rPr lang="cs-CZ" dirty="0"/>
              <a:t> písemné prohlášení pacienta, popřípadě záznam o tomto prohlášení, že i přes poskytnuté vysvětlení potřebné zdravotní služby odmítá,</a:t>
            </a:r>
          </a:p>
          <a:p>
            <a:r>
              <a:rPr lang="cs-CZ" i="1" dirty="0"/>
              <a:t>5.</a:t>
            </a:r>
            <a:r>
              <a:rPr lang="cs-CZ" dirty="0"/>
              <a:t> místo, datum, hodina a podpis pacienta,</a:t>
            </a:r>
          </a:p>
          <a:p>
            <a:r>
              <a:rPr lang="cs-CZ" i="1" dirty="0"/>
              <a:t>6.</a:t>
            </a:r>
            <a:r>
              <a:rPr lang="cs-CZ" dirty="0"/>
              <a:t> podpis zdravotnického pracovníka, který pacientovi informace poskytl,</a:t>
            </a:r>
          </a:p>
          <a:p>
            <a:r>
              <a:rPr lang="cs-CZ" i="1" dirty="0"/>
              <a:t>7.</a:t>
            </a:r>
            <a:r>
              <a:rPr lang="cs-CZ" dirty="0"/>
              <a:t> nemůže-li se pacient s ohledem na svůj zdravotní stav podepsat nebo odmítá-li záznam o prohlášení podepsat, opatří se záznam jménem, popřípadě jmény, příjmením a podpisem svědka, který byl projevu odmítnutí přítomen, a uvedou se důvody, pro něž se pacient nepodepsal, a dále se uvede, jakým způsobem projevil svou vůli.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969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Zástupné rozhodování za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2. Jmenování opatrovníka - § 34 Zákona o zdravotních službách</a:t>
            </a:r>
          </a:p>
          <a:p>
            <a:r>
              <a:rPr lang="pl-PL" smtClean="0"/>
              <a:t>(7) </a:t>
            </a:r>
            <a:r>
              <a:rPr lang="pl-PL" dirty="0"/>
              <a:t>Jestliže pacient nemůže s ohledem na </a:t>
            </a:r>
            <a:r>
              <a:rPr lang="pl-PL" dirty="0" smtClean="0"/>
              <a:t>svůj </a:t>
            </a:r>
            <a:r>
              <a:rPr lang="cs-CZ" dirty="0" smtClean="0"/>
              <a:t>zdravotní </a:t>
            </a:r>
            <a:r>
              <a:rPr lang="cs-CZ" dirty="0"/>
              <a:t>stav vyslovit souhlas s poskytováním </a:t>
            </a:r>
            <a:r>
              <a:rPr lang="cs-CZ" dirty="0" smtClean="0"/>
              <a:t>zdravotních služeb</a:t>
            </a:r>
            <a:r>
              <a:rPr lang="cs-CZ" dirty="0"/>
              <a:t>, a nejde-li o zdravotní služby, které </a:t>
            </a:r>
            <a:r>
              <a:rPr lang="cs-CZ" dirty="0" smtClean="0"/>
              <a:t>lze poskytnout </a:t>
            </a:r>
            <a:r>
              <a:rPr lang="cs-CZ" dirty="0"/>
              <a:t>bez souhlasu, vyžaduje se souhlas </a:t>
            </a:r>
            <a:r>
              <a:rPr lang="cs-CZ" dirty="0" smtClean="0"/>
              <a:t>osoby určené </a:t>
            </a:r>
            <a:r>
              <a:rPr lang="cs-CZ" dirty="0"/>
              <a:t>pacientem podle § 33 odst. </a:t>
            </a:r>
            <a:r>
              <a:rPr lang="cs-CZ" dirty="0" smtClean="0"/>
              <a:t>1 (Pozn. JM: </a:t>
            </a:r>
            <a:r>
              <a:rPr lang="cs-CZ" b="1" dirty="0" smtClean="0"/>
              <a:t>ten, komu mohou být dle přání pacienta poskytovány informace o pacientovi</a:t>
            </a:r>
            <a:r>
              <a:rPr lang="cs-CZ" dirty="0" smtClean="0"/>
              <a:t>), </a:t>
            </a:r>
          </a:p>
          <a:p>
            <a:r>
              <a:rPr lang="cs-CZ" dirty="0" smtClean="0"/>
              <a:t>není-li </a:t>
            </a:r>
            <a:r>
              <a:rPr lang="cs-CZ" dirty="0"/>
              <a:t>takové </a:t>
            </a:r>
            <a:r>
              <a:rPr lang="cs-CZ" dirty="0" smtClean="0"/>
              <a:t>osoby nebo </a:t>
            </a:r>
            <a:r>
              <a:rPr lang="cs-CZ" dirty="0"/>
              <a:t>není-li dosažitelná, </a:t>
            </a:r>
            <a:r>
              <a:rPr lang="cs-CZ" b="1" dirty="0" smtClean="0"/>
              <a:t>manžel/</a:t>
            </a:r>
            <a:r>
              <a:rPr lang="cs-CZ" b="1" dirty="0" err="1" smtClean="0"/>
              <a:t>ka</a:t>
            </a:r>
            <a:r>
              <a:rPr lang="cs-CZ" b="1" dirty="0" smtClean="0"/>
              <a:t> </a:t>
            </a:r>
            <a:r>
              <a:rPr lang="cs-CZ" b="1" dirty="0"/>
              <a:t>nebo </a:t>
            </a:r>
            <a:r>
              <a:rPr lang="cs-CZ" b="1" dirty="0" smtClean="0"/>
              <a:t>registrovaného partnera</a:t>
            </a:r>
            <a:r>
              <a:rPr lang="cs-CZ" b="1" dirty="0"/>
              <a:t>, </a:t>
            </a:r>
            <a:endParaRPr lang="cs-CZ" b="1" dirty="0" smtClean="0"/>
          </a:p>
          <a:p>
            <a:r>
              <a:rPr lang="cs-CZ" dirty="0" smtClean="0"/>
              <a:t>není-li </a:t>
            </a:r>
            <a:r>
              <a:rPr lang="cs-CZ" dirty="0"/>
              <a:t>takové osoby nebo není-li dosažitelná</a:t>
            </a:r>
            <a:r>
              <a:rPr lang="cs-CZ" dirty="0" smtClean="0"/>
              <a:t>, </a:t>
            </a:r>
            <a:r>
              <a:rPr lang="fi-FI" dirty="0" smtClean="0"/>
              <a:t>vyžaduje </a:t>
            </a:r>
            <a:r>
              <a:rPr lang="fi-FI" dirty="0"/>
              <a:t>se souhlas </a:t>
            </a:r>
            <a:r>
              <a:rPr lang="fi-FI" b="1" dirty="0"/>
              <a:t>rodiče</a:t>
            </a:r>
            <a:r>
              <a:rPr lang="fi-FI" dirty="0"/>
              <a:t>, není-li </a:t>
            </a:r>
            <a:r>
              <a:rPr lang="fi-FI" b="1" dirty="0" smtClean="0"/>
              <a:t>takové</a:t>
            </a:r>
            <a:r>
              <a:rPr lang="cs-CZ" b="1" dirty="0" smtClean="0"/>
              <a:t> osoby </a:t>
            </a:r>
            <a:r>
              <a:rPr lang="cs-CZ" b="1" dirty="0"/>
              <a:t>nebo není-li dosažitelná, vyžaduje se souhlas </a:t>
            </a:r>
            <a:r>
              <a:rPr lang="cs-CZ" b="1" dirty="0" smtClean="0"/>
              <a:t>jiné osoby </a:t>
            </a:r>
            <a:r>
              <a:rPr lang="cs-CZ" b="1" dirty="0"/>
              <a:t>blízké</a:t>
            </a:r>
            <a:r>
              <a:rPr lang="cs-CZ" dirty="0"/>
              <a:t> způsobilé k právních úkonům, pokud </a:t>
            </a:r>
            <a:r>
              <a:rPr lang="cs-CZ" dirty="0" smtClean="0"/>
              <a:t>je známa.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6578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Zástupné rozhodování za pacienta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Občanský zákoník, hlava třetí, zákon č. 89/2012, Zastoupení</a:t>
            </a:r>
          </a:p>
          <a:p>
            <a:endParaRPr lang="cs-CZ" dirty="0"/>
          </a:p>
          <a:p>
            <a:r>
              <a:rPr lang="cs-CZ" dirty="0" smtClean="0"/>
              <a:t>Předběžné prohlášení </a:t>
            </a:r>
          </a:p>
          <a:p>
            <a:endParaRPr lang="cs-CZ" dirty="0"/>
          </a:p>
          <a:p>
            <a:r>
              <a:rPr lang="cs-CZ" dirty="0" smtClean="0"/>
              <a:t>Jmenování opatrovníka</a:t>
            </a:r>
          </a:p>
          <a:p>
            <a:pPr marL="82296" indent="0">
              <a:buNone/>
            </a:pPr>
            <a:endParaRPr lang="cs-CZ" dirty="0" smtClean="0"/>
          </a:p>
          <a:p>
            <a:pPr marL="82296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37383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 nejistotě??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 smtClean="0"/>
              <a:t>Právní </a:t>
            </a:r>
            <a:r>
              <a:rPr lang="cs-CZ" dirty="0"/>
              <a:t>praxe se teprve rodí…, </a:t>
            </a:r>
          </a:p>
          <a:p>
            <a:r>
              <a:rPr lang="cs-CZ" dirty="0"/>
              <a:t>ale</a:t>
            </a:r>
            <a:r>
              <a:rPr lang="cs-CZ" dirty="0" smtClean="0"/>
              <a:t>:</a:t>
            </a:r>
          </a:p>
          <a:p>
            <a:r>
              <a:rPr lang="cs-CZ" dirty="0" smtClean="0"/>
              <a:t>neodkladný zákrok: </a:t>
            </a:r>
            <a:r>
              <a:rPr lang="cs-CZ" b="1" dirty="0" smtClean="0"/>
              <a:t>V nejistotě ve prospěch života.</a:t>
            </a:r>
          </a:p>
          <a:p>
            <a:r>
              <a:rPr lang="cs-CZ" dirty="0" smtClean="0"/>
              <a:t>nikoliv neodkladný zákrok: </a:t>
            </a:r>
            <a:r>
              <a:rPr lang="cs-CZ" b="1" dirty="0" smtClean="0"/>
              <a:t>V nejistotě rozhodne </a:t>
            </a:r>
            <a:r>
              <a:rPr lang="cs-CZ" b="1" smtClean="0"/>
              <a:t>soud.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62478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riziko pro lékaře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 lékaře je právně bezpečnější DVP nerespektovat </a:t>
            </a:r>
            <a:r>
              <a:rPr lang="cs-CZ" dirty="0" smtClean="0"/>
              <a:t>(vystavuje se tak nebezpečí </a:t>
            </a:r>
            <a:r>
              <a:rPr lang="cs-CZ" b="1" dirty="0" smtClean="0"/>
              <a:t>občanskoprávního postihu </a:t>
            </a:r>
            <a:r>
              <a:rPr lang="cs-CZ" dirty="0" smtClean="0"/>
              <a:t>– peněžitá kompenzace, kterou zaplatí poskytovatel péče ze své pojistky),</a:t>
            </a:r>
          </a:p>
          <a:p>
            <a:r>
              <a:rPr lang="cs-CZ" b="1" dirty="0" smtClean="0"/>
              <a:t>Než respektovat </a:t>
            </a:r>
            <a:r>
              <a:rPr lang="cs-CZ" dirty="0" smtClean="0"/>
              <a:t>– protože zemřel-li by mu pacient na podkladě DVP, vystavuje se </a:t>
            </a:r>
            <a:r>
              <a:rPr lang="cs-CZ" b="1" dirty="0" smtClean="0"/>
              <a:t>trestněprávnímu postihu </a:t>
            </a:r>
            <a:r>
              <a:rPr lang="cs-CZ" dirty="0" smtClean="0"/>
              <a:t>za zabití z nedbalosti – vězení…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240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/>
              </a:rPr>
              <a:t>Co </a:t>
            </a:r>
            <a:r>
              <a:rPr lang="cs-CZ" b="1" dirty="0" smtClean="0">
                <a:effectLst/>
              </a:rPr>
              <a:t>ještě?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</a:t>
            </a:r>
            <a:r>
              <a:rPr lang="cs-CZ" b="1" dirty="0" smtClean="0"/>
              <a:t>doporučit </a:t>
            </a:r>
            <a:r>
              <a:rPr lang="cs-CZ" b="1" dirty="0"/>
              <a:t>jako první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b="1" dirty="0" smtClean="0"/>
              <a:t>je </a:t>
            </a:r>
            <a:r>
              <a:rPr lang="cs-CZ" b="1" dirty="0"/>
              <a:t>dostatek času na promýšlení</a:t>
            </a:r>
            <a:r>
              <a:rPr lang="cs-CZ" dirty="0"/>
              <a:t> </a:t>
            </a:r>
            <a:r>
              <a:rPr lang="cs-CZ" b="1" dirty="0"/>
              <a:t>toho</a:t>
            </a:r>
            <a:r>
              <a:rPr lang="cs-CZ" dirty="0"/>
              <a:t>, </a:t>
            </a:r>
            <a:r>
              <a:rPr lang="cs-CZ" b="1" dirty="0"/>
              <a:t>co by</a:t>
            </a:r>
            <a:r>
              <a:rPr lang="cs-CZ" dirty="0"/>
              <a:t> si </a:t>
            </a:r>
            <a:r>
              <a:rPr lang="cs-CZ" dirty="0" smtClean="0"/>
              <a:t>pacient v</a:t>
            </a:r>
            <a:r>
              <a:rPr lang="cs-CZ" dirty="0"/>
              <a:t> jistých situacích svého života přál nebo </a:t>
            </a:r>
            <a:r>
              <a:rPr lang="cs-CZ" dirty="0" smtClean="0"/>
              <a:t>nepřál, </a:t>
            </a:r>
          </a:p>
          <a:p>
            <a:r>
              <a:rPr lang="cs-CZ" dirty="0" smtClean="0"/>
              <a:t>co by pro sebe </a:t>
            </a:r>
            <a:r>
              <a:rPr lang="cs-CZ" b="1" dirty="0" smtClean="0"/>
              <a:t>chtěl </a:t>
            </a:r>
            <a:r>
              <a:rPr lang="cs-CZ" b="1" dirty="0"/>
              <a:t>nebo nechtěl, co pro sebe považuje za ještě přirozené a již nepřirozené, nebo přijatelné, nebo už extrémní a proč.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887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effectLst/>
              </a:rPr>
              <a:t>Co </a:t>
            </a:r>
            <a:r>
              <a:rPr lang="cs-CZ" b="1" dirty="0" smtClean="0">
                <a:effectLst/>
              </a:rPr>
              <a:t>ještě?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</a:t>
            </a:r>
            <a:r>
              <a:rPr lang="cs-CZ" dirty="0" smtClean="0"/>
              <a:t>vhodné</a:t>
            </a:r>
            <a:r>
              <a:rPr lang="cs-CZ" dirty="0"/>
              <a:t>, aby pacient, který chce sepsat své dříve vyslovené přání, měl svá přání </a:t>
            </a:r>
            <a:r>
              <a:rPr lang="cs-CZ" b="1" dirty="0"/>
              <a:t>skutečně promyšlena, </a:t>
            </a:r>
            <a:r>
              <a:rPr lang="cs-CZ" dirty="0"/>
              <a:t>aby</a:t>
            </a:r>
            <a:r>
              <a:rPr lang="cs-CZ" b="1" dirty="0"/>
              <a:t> mu bylo jasné, co přinese odmítnutí </a:t>
            </a:r>
            <a:r>
              <a:rPr lang="cs-CZ" dirty="0"/>
              <a:t>toho či onoho léčebného opatření </a:t>
            </a:r>
            <a:r>
              <a:rPr lang="cs-CZ" b="1" dirty="0"/>
              <a:t>a aby s tím byl skutečně smířen</a:t>
            </a:r>
            <a:r>
              <a:rPr lang="cs-CZ" b="1" dirty="0" smtClean="0"/>
              <a:t>.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278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effectLst/>
              </a:rPr>
              <a:t>Co </a:t>
            </a:r>
            <a:r>
              <a:rPr lang="cs-CZ" b="1" dirty="0" smtClean="0">
                <a:effectLst/>
              </a:rPr>
              <a:t>ještě?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Doba, potřebná k promýšlení obsahu dříve vysloveného přání</a:t>
            </a:r>
            <a:r>
              <a:rPr lang="cs-CZ" dirty="0"/>
              <a:t> však není pouze dobou vnitřních reflexí, odehrávajících se v nitru pacienta, ale také </a:t>
            </a:r>
            <a:r>
              <a:rPr lang="cs-CZ" b="1" dirty="0"/>
              <a:t>dobou rozhovorů pacienta se svojí rodinou, se svým lékařem, případně právníkem, duchovním nebo psychologem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Především </a:t>
            </a:r>
            <a:r>
              <a:rPr lang="cs-CZ" dirty="0"/>
              <a:t>pro rodinu může jít o velmi významné období, kdy se otevírají otázky, týkající se konce života.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426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/>
              </a:rPr>
              <a:t>Co ještě?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Také</a:t>
            </a:r>
            <a:r>
              <a:rPr lang="cs-CZ" dirty="0"/>
              <a:t> </a:t>
            </a:r>
            <a:r>
              <a:rPr lang="cs-CZ" b="1" dirty="0"/>
              <a:t>rodina</a:t>
            </a:r>
            <a:r>
              <a:rPr lang="cs-CZ" dirty="0"/>
              <a:t>, která v českých podmínkách často vstupuje do medicínského rozhodování o pacientu, který již není schopen se rozhodovat, </a:t>
            </a:r>
            <a:r>
              <a:rPr lang="cs-CZ" b="1" dirty="0"/>
              <a:t>by měla vědět, co je konkrétním obsahem pacientova dříve vysloveného přání, měla by vědět, jaké důsledky přání pacienta mají a také rodina</a:t>
            </a:r>
            <a:r>
              <a:rPr lang="cs-CZ" dirty="0"/>
              <a:t>, nebo i ostatní pacientovi blízcí, </a:t>
            </a:r>
            <a:r>
              <a:rPr lang="cs-CZ" b="1" dirty="0"/>
              <a:t>by měla být s těmito důsledky smířena.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Lze </a:t>
            </a:r>
            <a:r>
              <a:rPr lang="cs-CZ" dirty="0"/>
              <a:t>tak alespoň částečně omezit různá překvapení a z nich vyplývající komunikačně extrémně náročné a konfliktní situace.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972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/>
              </a:rPr>
              <a:t>Co ještě?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Bylo by vhodné, a to je nad rámec zákona, i rodinu informovat </a:t>
            </a:r>
            <a:r>
              <a:rPr lang="cs-CZ" dirty="0"/>
              <a:t>o právních souvislostech, obsahu, i konkrétních důsledcích dříve vysloveného přání pacienta. </a:t>
            </a:r>
            <a:endParaRPr lang="cs-CZ" dirty="0" smtClean="0"/>
          </a:p>
          <a:p>
            <a:r>
              <a:rPr lang="cs-CZ" b="1" dirty="0" smtClean="0"/>
              <a:t>Lze </a:t>
            </a:r>
            <a:r>
              <a:rPr lang="cs-CZ" b="1" dirty="0"/>
              <a:t>to však učinit pouze s předchozím a výslovným souhlasem pacienta (!!).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639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Pacient, 78 let, léčen pro karcinom jícnu s metastázami. </a:t>
            </a:r>
            <a:endParaRPr lang="cs-CZ" dirty="0" smtClean="0"/>
          </a:p>
          <a:p>
            <a:r>
              <a:rPr lang="cs-CZ" dirty="0" smtClean="0"/>
              <a:t>Před </a:t>
            </a:r>
            <a:r>
              <a:rPr lang="cs-CZ" dirty="0"/>
              <a:t>několika měsíci byla pacientovi s jeho souhlasem zavedena PEG sonda pro polykací obtíže způsobené progresí nádoru. </a:t>
            </a:r>
            <a:endParaRPr lang="cs-CZ" dirty="0" smtClean="0"/>
          </a:p>
          <a:p>
            <a:r>
              <a:rPr lang="cs-CZ" dirty="0" smtClean="0"/>
              <a:t>Protinádorová </a:t>
            </a:r>
            <a:r>
              <a:rPr lang="cs-CZ" dirty="0"/>
              <a:t>léčba byla ukončena. Během několika dní došlo k rychlému zhoršení stavu patrně způsobené metastatickým postižením CNS. </a:t>
            </a:r>
            <a:endParaRPr lang="cs-CZ" dirty="0" smtClean="0"/>
          </a:p>
          <a:p>
            <a:r>
              <a:rPr lang="cs-CZ" dirty="0" smtClean="0"/>
              <a:t>Nemocný </a:t>
            </a:r>
            <a:r>
              <a:rPr lang="cs-CZ" dirty="0"/>
              <a:t>byl převezen do hospice. </a:t>
            </a:r>
            <a:endParaRPr lang="cs-CZ" dirty="0" smtClean="0"/>
          </a:p>
          <a:p>
            <a:r>
              <a:rPr lang="cs-CZ" dirty="0" smtClean="0"/>
              <a:t>Rodina </a:t>
            </a:r>
            <a:r>
              <a:rPr lang="cs-CZ" dirty="0"/>
              <a:t>nemocného (děti a manželka) sdělují ošetřujícímu personálu, že pacient mluvil opakovaně o tom, že při zhoršení stavu, když by si již nemohl užívat života a rodiny, nechtěl by být jakkoliv „uměle udržován při životě“.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357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effectLst/>
              </a:rPr>
              <a:t>Co by mělo být konkrétním obsahem diskuze obsahu dříve vysloveného přání?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lvl="0" indent="-514350">
              <a:buFont typeface="+mj-lt"/>
              <a:buAutoNum type="arabicPeriod"/>
            </a:pPr>
            <a:r>
              <a:rPr lang="cs-CZ" b="1" dirty="0" smtClean="0"/>
              <a:t>Otázky kladené úvodem</a:t>
            </a:r>
          </a:p>
          <a:p>
            <a:pPr marL="596646" lvl="0" indent="-514350">
              <a:buFont typeface="+mj-lt"/>
              <a:buAutoNum type="arabicPeriod"/>
            </a:pPr>
            <a:r>
              <a:rPr lang="cs-CZ" b="1" dirty="0" smtClean="0"/>
              <a:t>Právní </a:t>
            </a:r>
            <a:r>
              <a:rPr lang="cs-CZ" b="1" dirty="0"/>
              <a:t>a etický rámec dříve vyslovených </a:t>
            </a:r>
            <a:r>
              <a:rPr lang="cs-CZ" b="1" dirty="0" smtClean="0"/>
              <a:t>přání</a:t>
            </a:r>
          </a:p>
          <a:p>
            <a:pPr marL="596646" indent="-514350">
              <a:buFont typeface="+mj-lt"/>
              <a:buAutoNum type="arabicPeriod"/>
            </a:pPr>
            <a:r>
              <a:rPr lang="cs-CZ" b="1" dirty="0"/>
              <a:t>Co nejpřesnější popis situace, ve které se má dříve vyslovené přání pacienta plnit</a:t>
            </a:r>
            <a:endParaRPr lang="cs-CZ" dirty="0"/>
          </a:p>
          <a:p>
            <a:pPr marL="596646" indent="-514350">
              <a:buFont typeface="+mj-lt"/>
              <a:buAutoNum type="arabicPeriod"/>
            </a:pPr>
            <a:r>
              <a:rPr lang="cs-CZ" b="1" dirty="0"/>
              <a:t>Vyjádření pacienta ke konkrétním medicínským opatřením</a:t>
            </a:r>
            <a:endParaRPr lang="cs-CZ" dirty="0"/>
          </a:p>
          <a:p>
            <a:pPr marL="82296" lvl="0" indent="0">
              <a:buNone/>
            </a:pP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972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>1. Právní </a:t>
            </a:r>
            <a:r>
              <a:rPr lang="cs-CZ" b="1" dirty="0"/>
              <a:t>a etický rámec dříve vyslovených </a:t>
            </a:r>
            <a:r>
              <a:rPr lang="cs-CZ" b="1" dirty="0" smtClean="0"/>
              <a:t>přání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cs-CZ" b="1" dirty="0"/>
              <a:t>Pacient by měl vědět, že </a:t>
            </a:r>
            <a:r>
              <a:rPr lang="cs-CZ" dirty="0"/>
              <a:t>podobně jako u informovaného souhlasu, tak i v souvislostech s dříve vysloveným přáním </a:t>
            </a:r>
            <a:r>
              <a:rPr lang="cs-CZ" b="1" dirty="0"/>
              <a:t>je právně i eticky oprávněn rozhodovat o tom, co se s ním bude dít. </a:t>
            </a:r>
            <a:r>
              <a:rPr lang="cs-CZ" dirty="0"/>
              <a:t>Že on je tou poslední instancí, která rozhodne. (Jde především o princip </a:t>
            </a:r>
            <a:r>
              <a:rPr lang="cs-CZ" b="1" dirty="0"/>
              <a:t>respektu k autonomii pacienta </a:t>
            </a:r>
            <a:r>
              <a:rPr lang="cs-CZ" dirty="0"/>
              <a:t>podle přístupu </a:t>
            </a:r>
            <a:r>
              <a:rPr lang="cs-CZ" dirty="0" err="1"/>
              <a:t>Beauchampa</a:t>
            </a:r>
            <a:r>
              <a:rPr lang="cs-CZ" dirty="0"/>
              <a:t> a </a:t>
            </a:r>
            <a:r>
              <a:rPr lang="cs-CZ" dirty="0" err="1"/>
              <a:t>Childresse</a:t>
            </a:r>
            <a:r>
              <a:rPr lang="cs-CZ" dirty="0"/>
              <a:t>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697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Otázky kladené úvodem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V úvodu rozhovoru o budoucí pravděpodobně nepříznivé situaci lze položit obecnější otázky, např.:</a:t>
            </a:r>
          </a:p>
          <a:p>
            <a:pPr marL="596646" lvl="0" indent="-514350">
              <a:buFont typeface="+mj-lt"/>
              <a:buAutoNum type="arabicPeriod"/>
            </a:pPr>
            <a:r>
              <a:rPr lang="cs-CZ" dirty="0"/>
              <a:t>Co je pro Vás v životě důležité?</a:t>
            </a:r>
          </a:p>
          <a:p>
            <a:pPr marL="596646" lvl="0" indent="-514350">
              <a:buFont typeface="+mj-lt"/>
              <a:buAutoNum type="arabicPeriod"/>
            </a:pPr>
            <a:r>
              <a:rPr lang="cs-CZ" dirty="0"/>
              <a:t>Kdybyste už v životě nemohl dělat činnosti, které Vás těší, které lékařské zákroky už by pro Vás byly za hranicí únosnosti?</a:t>
            </a:r>
          </a:p>
          <a:p>
            <a:pPr marL="596646" lvl="0" indent="-514350">
              <a:buFont typeface="+mj-lt"/>
              <a:buAutoNum type="arabicPeriod"/>
            </a:pPr>
            <a:r>
              <a:rPr lang="cs-CZ" dirty="0"/>
              <a:t>Z čeho máte obavy v případě onemocnění nebo pobytu v nemocnici?</a:t>
            </a:r>
          </a:p>
          <a:p>
            <a:pPr marL="596646" lvl="0" indent="-514350">
              <a:buFont typeface="+mj-lt"/>
              <a:buAutoNum type="arabicPeriod"/>
            </a:pPr>
            <a:r>
              <a:rPr lang="cs-CZ" dirty="0"/>
              <a:t>Vyznáváte nějaké duchovní, náboženské, filosofické nebo kulturní hodnoty, které ovlivní Vaše rozhodování ohledně zdravotních zákroků?</a:t>
            </a:r>
          </a:p>
          <a:p>
            <a:pPr marL="596646" lvl="0" indent="-514350">
              <a:buFont typeface="+mj-lt"/>
              <a:buAutoNum type="arabicPeriod"/>
            </a:pPr>
            <a:r>
              <a:rPr lang="cs-CZ" dirty="0"/>
              <a:t>Kdybyste se měl rozhodnout, zda je pro Vás důležitější délka života, nebo kvalita života, co byste si vybral?</a:t>
            </a:r>
          </a:p>
          <a:p>
            <a:pPr marL="596646" lvl="0" indent="-514350">
              <a:buFont typeface="+mj-lt"/>
              <a:buAutoNum type="arabicPeriod"/>
            </a:pPr>
            <a:r>
              <a:rPr lang="cs-CZ" dirty="0"/>
              <a:t>Jak moc je pro Vás důležité být v čase umírání doma?</a:t>
            </a:r>
          </a:p>
          <a:p>
            <a:r>
              <a:rPr lang="cs-CZ" dirty="0" smtClean="0"/>
              <a:t>Srov. VOLANDES, Angelo, E. Umění Rozhovoru na konci života. Praha: Cesta domů, 2015, s. 16.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968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Otázky kladené úvodem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</a:t>
            </a:r>
            <a:r>
              <a:rPr lang="cs-CZ" dirty="0" smtClean="0"/>
              <a:t>hodnými </a:t>
            </a:r>
            <a:r>
              <a:rPr lang="cs-CZ" dirty="0"/>
              <a:t>otázkami k vyjasnění terapeutického cíle jsou tyto:</a:t>
            </a:r>
          </a:p>
          <a:p>
            <a:pPr marL="596646" lvl="0" indent="-514350">
              <a:buFont typeface="+mj-lt"/>
              <a:buAutoNum type="arabicPeriod"/>
            </a:pPr>
            <a:r>
              <a:rPr lang="cs-CZ" dirty="0"/>
              <a:t>Co pro Vás znamená žít ještě dále?</a:t>
            </a:r>
          </a:p>
          <a:p>
            <a:pPr marL="916686" lvl="1" indent="-514350">
              <a:buFont typeface="+mj-lt"/>
              <a:buAutoNum type="alphaLcParenR"/>
            </a:pPr>
            <a:r>
              <a:rPr lang="cs-CZ" dirty="0"/>
              <a:t>Čeho si na životě vážíte? Co Vám dělá radost?</a:t>
            </a:r>
          </a:p>
          <a:p>
            <a:pPr marL="916686" lvl="1" indent="-514350">
              <a:buFont typeface="+mj-lt"/>
              <a:buAutoNum type="alphaLcParenR"/>
            </a:pPr>
            <a:r>
              <a:rPr lang="cs-CZ" dirty="0"/>
              <a:t>Dovedete si představit takový průběh nemoci nebo takové následky nemoci, kdy si řeknete: Kdyby toto nastalo, byla by moje vůle žít výrazně zmenšena nebo by vůbec neexistovala?</a:t>
            </a:r>
          </a:p>
          <a:p>
            <a:pPr marL="596646" lvl="0" indent="-514350">
              <a:buFont typeface="+mj-lt"/>
              <a:buAutoNum type="arabicPeriod"/>
            </a:pPr>
            <a:r>
              <a:rPr lang="cs-CZ" dirty="0"/>
              <a:t>Když myslíte na umírání, co Vám přichází na mysl?</a:t>
            </a:r>
          </a:p>
          <a:p>
            <a:pPr marL="916686" lvl="1" indent="-514350">
              <a:buFont typeface="+mj-lt"/>
              <a:buAutoNum type="alphaLcParenR"/>
            </a:pPr>
            <a:r>
              <a:rPr lang="cs-CZ" dirty="0"/>
              <a:t>Když si představíte, že byste dnes usnuli a ráno se už neprobudili. Co by to pro Vás znamenalo</a:t>
            </a:r>
            <a:r>
              <a:rPr lang="cs-CZ" dirty="0" smtClean="0"/>
              <a:t>?</a:t>
            </a:r>
          </a:p>
          <a:p>
            <a:pPr lvl="1"/>
            <a:endParaRPr lang="cs-CZ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032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Otázky kladené úvodem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Otázky směřující k přijatelnosti nebo nepřijatelnosti zátěží a rizik spojených s poskytováním zdravotní péče:</a:t>
            </a:r>
          </a:p>
          <a:p>
            <a:pPr marL="596646" lvl="0" indent="-514350">
              <a:buFont typeface="+mj-lt"/>
              <a:buAutoNum type="arabicPeriod"/>
            </a:pPr>
            <a:r>
              <a:rPr lang="cs-CZ" dirty="0"/>
              <a:t>Co všechno by medicína měla nebo smí udělat, aby prodloužila Váš život?</a:t>
            </a:r>
          </a:p>
          <a:p>
            <a:pPr marL="916686" lvl="1" indent="-514350">
              <a:buFont typeface="+mj-lt"/>
              <a:buAutoNum type="alphaLcParenR"/>
            </a:pPr>
            <a:r>
              <a:rPr lang="cs-CZ" dirty="0"/>
              <a:t>Je nějaká zátěž nebo riziko, kvůli kterému byste si už žádné další prodlužování Vašeho života nepřál?</a:t>
            </a:r>
          </a:p>
          <a:p>
            <a:pPr marL="916686" lvl="1" indent="-514350">
              <a:buFont typeface="+mj-lt"/>
              <a:buAutoNum type="alphaLcParenR"/>
            </a:pPr>
            <a:r>
              <a:rPr lang="cs-CZ" dirty="0"/>
              <a:t>Co by muselo být zohledněno, abyste dal souhlas s takovými léčebnými postupy, které by k prodloužení Vašeho života vedly?</a:t>
            </a:r>
          </a:p>
          <a:p>
            <a:pPr marL="596646" lvl="0" indent="-514350">
              <a:buFont typeface="+mj-lt"/>
              <a:buAutoNum type="arabicPeriod"/>
            </a:pPr>
            <a:r>
              <a:rPr lang="cs-CZ" dirty="0"/>
              <a:t>Jaké starosti nebo obavy s Vámi hýbou, když myslíte na poskytování zdravotní péče v budoucnu?</a:t>
            </a:r>
          </a:p>
          <a:p>
            <a:pPr marL="82296" indent="0">
              <a:buNone/>
            </a:pP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07896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1I. </a:t>
            </a:r>
            <a:r>
              <a:rPr lang="cs-CZ" b="1" dirty="0"/>
              <a:t>Právní a etický rámec dříve vyslovených přání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2"/>
            </a:pPr>
            <a:r>
              <a:rPr lang="cs-CZ" dirty="0" smtClean="0"/>
              <a:t>Čl. 9 </a:t>
            </a:r>
            <a:r>
              <a:rPr lang="cs-CZ" dirty="0"/>
              <a:t>Úmluvy o lidských právech a biomedicíně</a:t>
            </a:r>
            <a:r>
              <a:rPr lang="cs-CZ" dirty="0" smtClean="0"/>
              <a:t>, </a:t>
            </a:r>
            <a:r>
              <a:rPr lang="cs-CZ" dirty="0"/>
              <a:t>kde se mluví o tom, že </a:t>
            </a:r>
            <a:r>
              <a:rPr lang="cs-CZ" b="1" dirty="0"/>
              <a:t>na dříve vyslovené přání pacienta bude brán zřetel při rozhodování o terapii.</a:t>
            </a:r>
            <a:r>
              <a:rPr lang="cs-CZ" dirty="0"/>
              <a:t> </a:t>
            </a:r>
            <a:r>
              <a:rPr lang="cs-CZ" dirty="0" smtClean="0"/>
              <a:t>Je </a:t>
            </a:r>
            <a:r>
              <a:rPr lang="cs-CZ" dirty="0"/>
              <a:t>také vhodné zdůraznit, že </a:t>
            </a:r>
            <a:r>
              <a:rPr lang="cs-CZ" b="1" dirty="0"/>
              <a:t>tato smlouva je již od roku 2001 </a:t>
            </a:r>
            <a:r>
              <a:rPr lang="cs-CZ" b="1" dirty="0" err="1"/>
              <a:t>nadzákonnou</a:t>
            </a:r>
            <a:r>
              <a:rPr lang="cs-CZ" b="1" dirty="0"/>
              <a:t> českou právní normou</a:t>
            </a:r>
            <a:r>
              <a:rPr lang="cs-CZ" dirty="0"/>
              <a:t>, tedy že dříve vyslovená přání nejsou ani v České republice horkou novinkou.</a:t>
            </a:r>
          </a:p>
          <a:p>
            <a:pPr marL="596646" indent="-514350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17051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1I. Právní a etický rámec dříve vyslovených přání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3"/>
            </a:pPr>
            <a:r>
              <a:rPr lang="cs-CZ" dirty="0"/>
              <a:t>Pacientu by měly být vysvětleny právní souvislosti. Především by měl být seznámen se zněním § 36 zákona č. 372 o zdravotních službách a podmínkách jejich poskytování (vždy v platném znění), případně § 34 téhož zákona.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35849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1I. Právní a etický rámec dříve vyslovených přání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 startAt="4"/>
            </a:pPr>
            <a:r>
              <a:rPr lang="cs-CZ" dirty="0"/>
              <a:t>Protože pacient nemá zákonnou ani etickou povinnost své dříve vyslovené přání sepsat, je třeba respektovat, že </a:t>
            </a:r>
            <a:r>
              <a:rPr lang="cs-CZ" b="1" dirty="0"/>
              <a:t>žádný pacient nesmí být k sepsání dříve vyslovených přání nucen</a:t>
            </a:r>
            <a:r>
              <a:rPr lang="cs-CZ" dirty="0"/>
              <a:t>. Ani </a:t>
            </a:r>
            <a:r>
              <a:rPr lang="cs-CZ" b="1" dirty="0"/>
              <a:t>není možné podmiňovat pobyt ve zdravotnickém zařízení sepsáním dříve vysloveného přání.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051516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1I. Právní a etický rámec dříve vyslovených přání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Je také vhodné zmínit, že s právním vymáháním plnění dříve vyslovených přání jsou v České republice jen minimální zkušenosti. Bylo by však chybou kvůli tomu přímo nebo skrytě pacienta od sepsání svého dříve vysloveného přání nějak odrazovat.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b="1" dirty="0" smtClean="0"/>
              <a:t>Je </a:t>
            </a:r>
            <a:r>
              <a:rPr lang="cs-CZ" b="1" dirty="0"/>
              <a:t>totiž i v eminentním zájmu zdravotníka, aby se v tom, co pacient pro sebe v budoucnu chce nebo nechce, co nejspolehlivěji orientoval.</a:t>
            </a:r>
            <a:endParaRPr lang="cs-CZ" dirty="0"/>
          </a:p>
          <a:p>
            <a:r>
              <a:rPr lang="cs-CZ" dirty="0"/>
              <a:t> </a:t>
            </a:r>
            <a:r>
              <a:rPr lang="cs-CZ" b="1" dirty="0"/>
              <a:t>Jedná o důležitý dokument, který umožňuje pacientovi, i ostatním kolem něj, orientovat se v budoucím poskytování zdravotní péče. 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0798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cs-CZ" sz="2800" b="1" dirty="0" smtClean="0">
                <a:effectLst/>
              </a:rPr>
              <a:t>III. Co </a:t>
            </a:r>
            <a:r>
              <a:rPr lang="cs-CZ" sz="2800" b="1" dirty="0">
                <a:effectLst/>
              </a:rPr>
              <a:t>nejpřesnější popis situace, ve které se má dříve vyslovené přání pacienta plnit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cs-CZ" dirty="0"/>
              <a:t>Je třeba co nejpřesněji popsat situaci, ve které má být dříve vyslovené přání pacienta plněno, tak, aby zdravotník s co největší jistotou, resp. přesvědčivostí věděl, že konkrétní situace již </a:t>
            </a:r>
            <a:r>
              <a:rPr lang="cs-CZ" dirty="0" smtClean="0"/>
              <a:t>nastala.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6684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Personál hospice se ptá, jak nyní s celou situací naložit? </a:t>
            </a:r>
            <a:endParaRPr lang="cs-CZ" dirty="0" smtClean="0"/>
          </a:p>
          <a:p>
            <a:r>
              <a:rPr lang="cs-CZ" dirty="0" smtClean="0"/>
              <a:t>Lze </a:t>
            </a:r>
            <a:r>
              <a:rPr lang="cs-CZ" dirty="0"/>
              <a:t>výživu do PEG sondy zrušit (ne technicky, ale eticky)? </a:t>
            </a:r>
          </a:p>
          <a:p>
            <a:r>
              <a:rPr lang="cs-CZ" dirty="0"/>
              <a:t>A nebylo by dobře, kdyby i tento pacient měl sepsáno své dříve vyslovené přání, kde by se mohl vyjádřit i k tomu, zdali si v tomto stavu výživu PEG sondou přeje či nikoliv? </a:t>
            </a:r>
          </a:p>
        </p:txBody>
      </p:sp>
    </p:spTree>
    <p:extLst>
      <p:ext uri="{BB962C8B-B14F-4D97-AF65-F5344CB8AC3E}">
        <p14:creationId xmlns:p14="http://schemas.microsoft.com/office/powerpoint/2010/main" xmlns="" val="162503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effectLst/>
              </a:rPr>
              <a:t>III. </a:t>
            </a:r>
            <a:r>
              <a:rPr lang="cs-CZ" sz="2800" b="1" dirty="0">
                <a:effectLst/>
              </a:rPr>
              <a:t>Co nejpřesnější popis situace, ve které se má dříve vyslovené přání pacienta plnit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2"/>
            </a:pPr>
            <a:r>
              <a:rPr lang="cs-CZ" dirty="0"/>
              <a:t>V literatuře nalezneme například podobné formulace, jako jsou tyto: „Budu-li v permanentním vegetativním stavu, nepřeji si žádnou formu umělého přívodu výživy nebo tekutin</a:t>
            </a:r>
            <a:r>
              <a:rPr lang="cs-CZ" dirty="0" smtClean="0"/>
              <a:t>“, </a:t>
            </a:r>
            <a:r>
              <a:rPr lang="cs-CZ" dirty="0"/>
              <a:t>nebo „V situaci bezprostředního umírání, nebo v konečné fázi léčebně již neovlivnitelné nemoci nařizuji následující</a:t>
            </a:r>
            <a:r>
              <a:rPr lang="cs-CZ" dirty="0" smtClean="0"/>
              <a:t>…“. Česká </a:t>
            </a:r>
            <a:r>
              <a:rPr lang="cs-CZ" dirty="0"/>
              <a:t>legislativa však nijak konkrétně tyto formulace neupravuje.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3979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cs-CZ" sz="2800" b="1" dirty="0" smtClean="0">
                <a:effectLst/>
              </a:rPr>
              <a:t>IV. Vyjádření </a:t>
            </a:r>
            <a:r>
              <a:rPr lang="cs-CZ" sz="2800" b="1" dirty="0">
                <a:effectLst/>
              </a:rPr>
              <a:t>pacienta ke konkrétním </a:t>
            </a:r>
            <a:r>
              <a:rPr lang="cs-CZ" sz="2800" b="1" dirty="0" smtClean="0">
                <a:effectLst/>
              </a:rPr>
              <a:t>medicínským opatřením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/>
              <a:t>Výčet témat v této části je orientační. </a:t>
            </a:r>
            <a:r>
              <a:rPr lang="cs-CZ" dirty="0" smtClean="0"/>
              <a:t>Neznamená </a:t>
            </a:r>
            <a:r>
              <a:rPr lang="cs-CZ" dirty="0"/>
              <a:t>to však, že nelze pacienta poučit o čemkoliv jiném, relevantním jeho klinické </a:t>
            </a:r>
            <a:r>
              <a:rPr lang="cs-CZ" dirty="0" smtClean="0"/>
              <a:t>situaci. </a:t>
            </a:r>
          </a:p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/>
            </a:pPr>
            <a:r>
              <a:rPr lang="cs-CZ" b="1" dirty="0"/>
              <a:t>Zda se lékařská opatření mají zaměřit na tišení obtíží, tedy bolesti, neklidu, strachu, dušnosti nebo nevolnosti</a:t>
            </a:r>
            <a:r>
              <a:rPr lang="cs-CZ" dirty="0"/>
              <a:t>, a to i tehdy, když nelze vyloučit, že přijatá opatření mohou vést ke zkrácení života?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33066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effectLst/>
              </a:rPr>
              <a:t>IV. </a:t>
            </a:r>
            <a:r>
              <a:rPr lang="cs-CZ" sz="2800" b="1" dirty="0">
                <a:effectLst/>
              </a:rPr>
              <a:t>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2366" indent="-514350">
              <a:buFont typeface="+mj-lt"/>
              <a:buAutoNum type="arabicPeriod" startAt="2"/>
            </a:pPr>
            <a:r>
              <a:rPr lang="cs-CZ" dirty="0"/>
              <a:t>Jaký má pacient v předjímané situaci </a:t>
            </a:r>
            <a:r>
              <a:rPr lang="cs-CZ" b="1" dirty="0"/>
              <a:t>postoj k umělému podávání výživy </a:t>
            </a:r>
            <a:r>
              <a:rPr lang="cs-CZ" dirty="0"/>
              <a:t>(</a:t>
            </a:r>
            <a:r>
              <a:rPr lang="cs-CZ" dirty="0" err="1"/>
              <a:t>nasogastrická</a:t>
            </a:r>
            <a:r>
              <a:rPr lang="cs-CZ" dirty="0"/>
              <a:t> sonda, PEG sonda, parenterální přístup, apod.)?  Přeje si umělé podávání výživy nebo ne? Přeje si dopomoc s přirozeným (per os – ústy) příjmem potravy nebo ne?</a:t>
            </a:r>
          </a:p>
          <a:p>
            <a:pPr marL="596646" indent="-514350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19232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effectLst/>
              </a:rPr>
              <a:t>IV. </a:t>
            </a:r>
            <a:r>
              <a:rPr lang="cs-CZ" sz="2800" b="1" dirty="0">
                <a:effectLst/>
              </a:rPr>
              <a:t>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Pokud si pacient nebude přát umělé podávání výživy a nebude efektivní ani dopomoc s přirozeným (per os – ústy) podáváním potravy, bude podávání výživy zcela přerušeno. </a:t>
            </a:r>
          </a:p>
          <a:p>
            <a:r>
              <a:rPr lang="cs-CZ" dirty="0"/>
              <a:t>Tady je nutné vysvětlit místo podávání výživy v terminálních stavech. V terminálních stavech již nejsou energetické ani výživové nároky organizmu zdaleka takové, jako když je pacient zdráv.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65395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effectLst/>
              </a:rPr>
              <a:t>IV. </a:t>
            </a:r>
            <a:r>
              <a:rPr lang="cs-CZ" sz="2800" b="1" dirty="0">
                <a:effectLst/>
              </a:rPr>
              <a:t>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3"/>
            </a:pPr>
            <a:r>
              <a:rPr lang="cs-CZ" b="1" dirty="0"/>
              <a:t>Jaký je pacientův postoj k umělému podávání tekutin</a:t>
            </a:r>
            <a:r>
              <a:rPr lang="cs-CZ" dirty="0"/>
              <a:t>? Přeje si umělé podávání tekutin (</a:t>
            </a:r>
            <a:r>
              <a:rPr lang="cs-CZ" dirty="0" err="1"/>
              <a:t>nasogastrická</a:t>
            </a:r>
            <a:r>
              <a:rPr lang="cs-CZ" dirty="0"/>
              <a:t> sonda, PEG sonda, parenterální přístup), či nikoliv? Případný pocit žízně bude tlumen zvlhčováním sliznice dutiny ústní.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71566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effectLst/>
              </a:rPr>
              <a:t>IV. </a:t>
            </a:r>
            <a:r>
              <a:rPr lang="cs-CZ" sz="2800" b="1" dirty="0">
                <a:effectLst/>
              </a:rPr>
              <a:t>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Stejně </a:t>
            </a:r>
            <a:r>
              <a:rPr lang="cs-CZ" dirty="0"/>
              <a:t>jako pro podávání výživy, tak i pro podávání tekutin platí, že v terminálních stavech již nejsou nároky lidského organizmu takové, jako když je zdráv. Struktura úvahy o podávání tekutin je pak podobná jako v úvaze o podávání výživy.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60932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effectLst/>
              </a:rPr>
              <a:t>IV. </a:t>
            </a:r>
            <a:r>
              <a:rPr lang="cs-CZ" sz="2800" b="1" dirty="0">
                <a:effectLst/>
              </a:rPr>
              <a:t>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4"/>
            </a:pPr>
            <a:r>
              <a:rPr lang="cs-CZ" dirty="0"/>
              <a:t>Přeje si pacient </a:t>
            </a:r>
            <a:r>
              <a:rPr lang="cs-CZ" b="1" dirty="0"/>
              <a:t>oživovací pokusy („DNR“)? </a:t>
            </a:r>
          </a:p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4"/>
            </a:pPr>
            <a:r>
              <a:rPr lang="cs-CZ" dirty="0"/>
              <a:t>Přeje si pacient </a:t>
            </a:r>
            <a:r>
              <a:rPr lang="cs-CZ" b="1" dirty="0"/>
              <a:t>dechovou podporu</a:t>
            </a:r>
            <a:r>
              <a:rPr lang="cs-CZ" dirty="0"/>
              <a:t>? Pokud ne, má se zavedená dechová podpora ukončit? Pak jsou k dispozici léky na tlumení dechové tísně (dušnosti). Pacient bere na vědomí možnost zkrácení života při jejich podávání (princip dvojího efektu)?</a:t>
            </a:r>
          </a:p>
          <a:p>
            <a:pPr marL="596646" indent="-514350">
              <a:buFont typeface="+mj-lt"/>
              <a:buAutoNum type="arabicPeriod" startAt="4"/>
            </a:pPr>
            <a:endParaRPr lang="cs-CZ" dirty="0" smtClean="0"/>
          </a:p>
          <a:p>
            <a:pPr marL="596646" indent="-514350"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09207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effectLst/>
              </a:rPr>
              <a:t>IV. </a:t>
            </a:r>
            <a:r>
              <a:rPr lang="cs-CZ" sz="2800" b="1" dirty="0">
                <a:effectLst/>
              </a:rPr>
              <a:t>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eriod" startAt="6"/>
            </a:pPr>
            <a:r>
              <a:rPr lang="cs-CZ" dirty="0"/>
              <a:t>Jak pacient nahlíží </a:t>
            </a:r>
            <a:r>
              <a:rPr lang="cs-CZ" b="1" dirty="0"/>
              <a:t>roli </a:t>
            </a:r>
            <a:r>
              <a:rPr lang="cs-CZ" b="1" dirty="0" err="1"/>
              <a:t>vasoaktivní</a:t>
            </a:r>
            <a:r>
              <a:rPr lang="cs-CZ" b="1" dirty="0"/>
              <a:t> podpory</a:t>
            </a:r>
            <a:r>
              <a:rPr lang="cs-CZ" dirty="0"/>
              <a:t> ve výšeuvedené situaci </a:t>
            </a:r>
            <a:r>
              <a:rPr lang="cs-CZ" dirty="0" smtClean="0"/>
              <a:t>?</a:t>
            </a:r>
          </a:p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7"/>
            </a:pPr>
            <a:r>
              <a:rPr lang="cs-CZ" dirty="0" smtClean="0"/>
              <a:t>Jak </a:t>
            </a:r>
            <a:r>
              <a:rPr lang="cs-CZ" dirty="0"/>
              <a:t>se pacient staví k </a:t>
            </a:r>
            <a:r>
              <a:rPr lang="cs-CZ" b="1" dirty="0"/>
              <a:t>paliativní sedaci</a:t>
            </a:r>
            <a:r>
              <a:rPr lang="cs-CZ" dirty="0" smtClean="0"/>
              <a:t>?</a:t>
            </a:r>
          </a:p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7"/>
            </a:pPr>
            <a:r>
              <a:rPr lang="cs-CZ" dirty="0" smtClean="0"/>
              <a:t>Jak se pacient staví k podání </a:t>
            </a:r>
            <a:r>
              <a:rPr lang="cs-CZ" b="1" dirty="0" smtClean="0"/>
              <a:t>krevní</a:t>
            </a:r>
            <a:r>
              <a:rPr lang="cs-CZ" dirty="0" smtClean="0"/>
              <a:t> </a:t>
            </a:r>
            <a:r>
              <a:rPr lang="cs-CZ" b="1" dirty="0" smtClean="0"/>
              <a:t>transfuze</a:t>
            </a:r>
            <a:r>
              <a:rPr lang="cs-CZ" dirty="0" smtClean="0"/>
              <a:t>?</a:t>
            </a:r>
          </a:p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7"/>
            </a:pPr>
            <a:r>
              <a:rPr lang="cs-CZ" dirty="0"/>
              <a:t>Přeje si pacient </a:t>
            </a:r>
            <a:r>
              <a:rPr lang="cs-CZ" b="1" dirty="0"/>
              <a:t>dialýzu</a:t>
            </a:r>
            <a:r>
              <a:rPr lang="cs-CZ" dirty="0"/>
              <a:t>? Pokud ne, má se již zavedená dialýza ukončit?</a:t>
            </a:r>
          </a:p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7"/>
            </a:pPr>
            <a:r>
              <a:rPr lang="cs-CZ" dirty="0"/>
              <a:t>Přeje si pacient podávání </a:t>
            </a:r>
            <a:r>
              <a:rPr lang="cs-CZ" b="1" dirty="0"/>
              <a:t>antibiotik</a:t>
            </a:r>
            <a:r>
              <a:rPr lang="cs-CZ" dirty="0"/>
              <a:t>?</a:t>
            </a:r>
          </a:p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7"/>
            </a:pPr>
            <a:r>
              <a:rPr lang="cs-CZ" dirty="0"/>
              <a:t>Jak postupovat vzhledem k eventuálnímu vypnutí </a:t>
            </a:r>
            <a:r>
              <a:rPr lang="cs-CZ" b="1" dirty="0"/>
              <a:t>kardiostimulátoru</a:t>
            </a:r>
            <a:r>
              <a:rPr lang="cs-CZ" dirty="0"/>
              <a:t> nebo </a:t>
            </a:r>
            <a:r>
              <a:rPr lang="cs-CZ" b="1" dirty="0" err="1"/>
              <a:t>implantabilního</a:t>
            </a:r>
            <a:r>
              <a:rPr lang="cs-CZ" dirty="0"/>
              <a:t> </a:t>
            </a:r>
            <a:r>
              <a:rPr lang="cs-CZ" b="1" dirty="0" err="1"/>
              <a:t>kardioverteru</a:t>
            </a:r>
            <a:r>
              <a:rPr lang="cs-CZ" dirty="0"/>
              <a:t>? Přeje si pacient vypnutí, či nikoliv?</a:t>
            </a:r>
          </a:p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7"/>
            </a:pPr>
            <a:endParaRPr lang="cs-CZ" dirty="0"/>
          </a:p>
          <a:p>
            <a:pPr marL="596646" indent="-514350">
              <a:buFont typeface="+mj-lt"/>
              <a:buAutoNum type="arabicPeriod" startAt="6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90601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effectLst/>
              </a:rPr>
              <a:t>IV. </a:t>
            </a:r>
            <a:r>
              <a:rPr lang="cs-CZ" sz="2800" b="1" dirty="0">
                <a:effectLst/>
              </a:rPr>
              <a:t>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2366" indent="-514350">
              <a:buFont typeface="+mj-lt"/>
              <a:buAutoNum type="arabicPeriod" startAt="11"/>
            </a:pPr>
            <a:r>
              <a:rPr lang="cs-CZ" dirty="0"/>
              <a:t>Jaký je pacientův vztah k eventuální hospitalizaci? </a:t>
            </a:r>
          </a:p>
          <a:p>
            <a:pPr lvl="2"/>
            <a:r>
              <a:rPr lang="cs-CZ" dirty="0"/>
              <a:t>Odmítá hospitalizaci ve výše popsané (bod 2.1) situaci?</a:t>
            </a:r>
          </a:p>
          <a:p>
            <a:pPr lvl="2"/>
            <a:r>
              <a:rPr lang="cs-CZ" dirty="0"/>
              <a:t>Nebo pacient svoluje k hospitalizaci, pokud má hospitalizace sloužit k lepšímu tišení obtíží a není tak možné učinit v domácí (hospicové) péči?</a:t>
            </a:r>
          </a:p>
          <a:p>
            <a:pPr lvl="2"/>
            <a:r>
              <a:rPr lang="cs-CZ" dirty="0"/>
              <a:t>Kam by si pacient přál být v takové situaci převezen? Je to dohodnuto a s kým </a:t>
            </a:r>
            <a:r>
              <a:rPr lang="cs-CZ" dirty="0" smtClean="0"/>
              <a:t>(kontakt)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06811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effectLst/>
              </a:rPr>
              <a:t>IV. </a:t>
            </a:r>
            <a:r>
              <a:rPr lang="cs-CZ" sz="2800" b="1" dirty="0">
                <a:effectLst/>
              </a:rPr>
              <a:t>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2366" indent="-514350">
              <a:buFont typeface="+mj-lt"/>
              <a:buAutoNum type="arabicPeriod" startAt="12"/>
            </a:pPr>
            <a:r>
              <a:rPr lang="cs-CZ" dirty="0"/>
              <a:t>Přeje si pacient zůstat doma a mít zajištěnou adekvátní péči tam?</a:t>
            </a:r>
          </a:p>
          <a:p>
            <a:pPr lvl="2"/>
            <a:r>
              <a:rPr lang="cs-CZ" dirty="0"/>
              <a:t>Kdo, případně která organizace by tuto péči měla zajišťovat? Je to s ní dohodnuto? A s kým konkrétně (kontakt)?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5573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/>
              </a:rPr>
              <a:t>Co to je?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Dříve vyslovené přání je termín, kterým se označuje projev vůle osoby starší 18 let ohledně toho, jakou léčbu si do budoucna přeje a jakou </a:t>
            </a:r>
            <a:r>
              <a:rPr lang="cs-CZ" dirty="0" smtClean="0"/>
              <a:t>nepřeje pro dobu, kdy nebude (trvale nebo dočasně) schopen o sobě rozhodovat nebo svoje rozhodnutí komunikovat.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147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effectLst/>
              </a:rPr>
              <a:t>IV. </a:t>
            </a:r>
            <a:r>
              <a:rPr lang="cs-CZ" sz="2800" b="1" dirty="0">
                <a:effectLst/>
              </a:rPr>
              <a:t>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základě odpovědí na tyto otázky je vhodné </a:t>
            </a:r>
            <a:r>
              <a:rPr lang="cs-CZ" b="1" dirty="0"/>
              <a:t>připravit strukturovaný, jasný a přehledný text</a:t>
            </a:r>
            <a:r>
              <a:rPr lang="cs-CZ" dirty="0"/>
              <a:t>, ze kterého bude co nejjasnější, v jaké situaci se má pacientovo dříve vyslovené přání naplňovat a co přesně pacient odmítá, nebo co si pro sebe v té situaci přeje. </a:t>
            </a:r>
            <a:endParaRPr lang="cs-CZ" dirty="0" smtClean="0"/>
          </a:p>
          <a:p>
            <a:r>
              <a:rPr lang="cs-CZ" b="1" dirty="0" smtClean="0"/>
              <a:t>Není </a:t>
            </a:r>
            <a:r>
              <a:rPr lang="cs-CZ" b="1" dirty="0"/>
              <a:t>však povinností lékaře, aby pacientovi dříve vyslovené přání sepisoval.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18604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effectLst/>
              </a:rPr>
              <a:t>IV. </a:t>
            </a:r>
            <a:r>
              <a:rPr lang="cs-CZ" sz="2800" b="1" dirty="0">
                <a:effectLst/>
              </a:rPr>
              <a:t>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také nezbytné, aby tento </a:t>
            </a:r>
            <a:r>
              <a:rPr lang="cs-CZ" b="1" dirty="0"/>
              <a:t>dokument byl součástí dokumentace pacienta</a:t>
            </a:r>
            <a:r>
              <a:rPr lang="cs-CZ" dirty="0"/>
              <a:t>, a to i při eventuálních převozech do různých zařízení, nebo míst pobytu.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důležité, aby </a:t>
            </a:r>
            <a:r>
              <a:rPr lang="cs-CZ" b="1" dirty="0"/>
              <a:t>všichni, kdo o pacienta aktuálně pečují, přesně věděli, kde je dokument uložen a co obsahuje.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6376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effectLst/>
              </a:rPr>
              <a:t>IV. </a:t>
            </a:r>
            <a:r>
              <a:rPr lang="cs-CZ" sz="2800" b="1" dirty="0">
                <a:effectLst/>
              </a:rPr>
              <a:t>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 závěru toho, o čem by měli zdravotníci s pacienty diskutovat, je také poučení o stávající české právní situací ve vztahu k aktivní eutanázii, nebo asistované sebevraždě. Především </a:t>
            </a:r>
            <a:r>
              <a:rPr lang="cs-CZ" b="1" dirty="0"/>
              <a:t>český právní řád nezná termín aktivní eutanázie. </a:t>
            </a:r>
            <a:endParaRPr lang="cs-CZ" b="1" dirty="0" smtClean="0"/>
          </a:p>
          <a:p>
            <a:r>
              <a:rPr lang="cs-CZ" dirty="0" smtClean="0"/>
              <a:t>Protože </a:t>
            </a:r>
            <a:r>
              <a:rPr lang="cs-CZ" dirty="0"/>
              <a:t>v České republice nebyla </a:t>
            </a:r>
            <a:r>
              <a:rPr lang="cs-CZ" b="1" dirty="0"/>
              <a:t>aktivní eutanázie </a:t>
            </a:r>
            <a:r>
              <a:rPr lang="cs-CZ" dirty="0"/>
              <a:t>dekriminalizována („legalizována“), považovalo by se zřejmě její provedení </a:t>
            </a:r>
            <a:r>
              <a:rPr lang="cs-CZ" b="1" dirty="0"/>
              <a:t>za vraždu nebo zabití. Asistovanou sebevraždu </a:t>
            </a:r>
            <a:r>
              <a:rPr lang="cs-CZ" dirty="0"/>
              <a:t>by český právní řád považoval za </a:t>
            </a:r>
            <a:r>
              <a:rPr lang="cs-CZ" b="1" dirty="0"/>
              <a:t>účast na sebevraždě</a:t>
            </a:r>
            <a:r>
              <a:rPr lang="cs-CZ" dirty="0"/>
              <a:t>, a ta je v České republice trestným </a:t>
            </a:r>
            <a:r>
              <a:rPr lang="cs-CZ" dirty="0" smtClean="0"/>
              <a:t>činem.</a:t>
            </a:r>
          </a:p>
          <a:p>
            <a:r>
              <a:rPr lang="cs-CZ" b="1" dirty="0" smtClean="0"/>
              <a:t>Etický </a:t>
            </a:r>
            <a:r>
              <a:rPr lang="cs-CZ" b="1" dirty="0"/>
              <a:t>kodex České lékařské komory považuje eutanázii a asistované </a:t>
            </a:r>
            <a:r>
              <a:rPr lang="cs-CZ" b="1" dirty="0" err="1"/>
              <a:t>suicidium</a:t>
            </a:r>
            <a:r>
              <a:rPr lang="cs-CZ" b="1" dirty="0"/>
              <a:t> za </a:t>
            </a:r>
            <a:r>
              <a:rPr lang="cs-CZ" b="1" dirty="0" smtClean="0"/>
              <a:t>nepřípustné.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95154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1988840"/>
            <a:ext cx="7406640" cy="1656184"/>
          </a:xfrm>
        </p:spPr>
        <p:txBody>
          <a:bodyPr/>
          <a:lstStyle/>
          <a:p>
            <a:r>
              <a:rPr lang="cs-CZ" dirty="0" smtClean="0"/>
              <a:t>Jak číst a aplikovat pacientovo dříve vyslovené přání?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937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zástupného rozhodování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Řešíme-li otázku aplikace dříve vysloveného přání, platí následující: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Klíčovým hráčem je pacient.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Důležité je, co chce on.</a:t>
            </a:r>
          </a:p>
          <a:p>
            <a:pPr marL="82296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</a:p>
          <a:p>
            <a:pPr marL="82296" indent="0">
              <a:buNone/>
            </a:pPr>
            <a:r>
              <a:rPr lang="cs-CZ" dirty="0" smtClean="0"/>
              <a:t>Jak to zjistit?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Pacientův text dříve vysloveného přání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Jeho předchozí postoje</a:t>
            </a:r>
          </a:p>
          <a:p>
            <a:pPr marL="596646" indent="-514350">
              <a:buFont typeface="+mj-lt"/>
              <a:buAutoNum type="arabicPeriod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10994627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zástupného rozhodování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cs-CZ" dirty="0" smtClean="0"/>
              <a:t>Pozn.: Ovšem ten, kdo čte pacientova dříve vyslovená přání a vůbec celou situaci, čte vše svýma očima…)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76866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teze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cs-CZ" dirty="0" smtClean="0"/>
              <a:t>Jednání vychází z bytí (proto text pacientova dříve vysloveného přání souvisí s jeho životem)</a:t>
            </a:r>
          </a:p>
          <a:p>
            <a:r>
              <a:rPr lang="cs-CZ" dirty="0"/>
              <a:t>n</a:t>
            </a:r>
            <a:r>
              <a:rPr lang="cs-CZ" dirty="0" smtClean="0"/>
              <a:t>aproti tomu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Argument tzv. jiné (jiné</a:t>
            </a:r>
            <a:r>
              <a:rPr lang="cs-CZ" smtClean="0"/>
              <a:t>, druhé, nové)osoby </a:t>
            </a:r>
            <a:r>
              <a:rPr lang="cs-CZ" dirty="0" smtClean="0"/>
              <a:t>(Osoba P1 píše v čase T1 text, aby jím zavázala osobu P2 v čase T2)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Tedy: kontinuita vs. diskontinuita našeho života.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Jinými slovy: jsem to ještě já, nebo už ne?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Jak to, co co jsem, souvisí s tím, kdo jsem byl? 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Nedomnívám se, že by osoba P2 byla naprosto někdo jiný, než osoba P1.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Mezi osobností P2 a P1 existuje souvislost.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815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teze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Dříve vyslovené přání vychází z pacientova dosavadního života. </a:t>
            </a:r>
          </a:p>
          <a:p>
            <a:r>
              <a:rPr lang="cs-CZ" dirty="0" smtClean="0"/>
              <a:t>Vychází z něj a zapadá do něj. </a:t>
            </a:r>
            <a:endParaRPr lang="cs-CZ" dirty="0"/>
          </a:p>
          <a:p>
            <a:r>
              <a:rPr lang="cs-CZ" dirty="0" smtClean="0"/>
              <a:t>Pacientův život a pacientův text vytvářejí jeden celek.</a:t>
            </a:r>
          </a:p>
          <a:p>
            <a:r>
              <a:rPr lang="cs-CZ" dirty="0" smtClean="0"/>
              <a:t>Interpretačním klíčem k pochopení pacientova textu je celek jeho života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866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Schéma vztahů v interpretaci dříve vysloveného přání </a:t>
            </a:r>
            <a:r>
              <a:rPr lang="cs-CZ" dirty="0" smtClean="0"/>
              <a:t>pacienta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6646" lvl="0" indent="-514350">
              <a:buFont typeface="+mj-lt"/>
              <a:buAutoNum type="arabicPeriod"/>
            </a:pPr>
            <a:r>
              <a:rPr lang="cs-CZ" dirty="0" smtClean="0"/>
              <a:t>Pacient </a:t>
            </a:r>
            <a:r>
              <a:rPr lang="cs-CZ" dirty="0"/>
              <a:t>vyjadřuje své preference, ale mluví o kvalitě svého </a:t>
            </a:r>
            <a:r>
              <a:rPr lang="cs-CZ" dirty="0" smtClean="0"/>
              <a:t>, o tom, co je jeho nejlepší zájem (osobní </a:t>
            </a:r>
            <a:r>
              <a:rPr lang="cs-CZ" dirty="0"/>
              <a:t>obsah </a:t>
            </a:r>
            <a:r>
              <a:rPr lang="cs-CZ" dirty="0" smtClean="0"/>
              <a:t>pojmu - </a:t>
            </a:r>
            <a:r>
              <a:rPr lang="cs-CZ" i="1" dirty="0"/>
              <a:t>k</a:t>
            </a:r>
            <a:r>
              <a:rPr lang="cs-CZ" i="1" dirty="0" smtClean="0"/>
              <a:t>valita </a:t>
            </a:r>
            <a:r>
              <a:rPr lang="cs-CZ" i="1" dirty="0"/>
              <a:t>života se </a:t>
            </a:r>
            <a:r>
              <a:rPr lang="cs-CZ" i="1" dirty="0" smtClean="0"/>
              <a:t>vztahuje </a:t>
            </a:r>
            <a:r>
              <a:rPr lang="cs-CZ" i="1" dirty="0"/>
              <a:t>ke stupni uspokojení, které člověk zakouší a k hodnotám jeho života jako celku, i v jeho partikulárních zvláštnostech, jako je zdraví.</a:t>
            </a:r>
            <a:r>
              <a:rPr lang="cs-CZ" dirty="0" smtClean="0"/>
              <a:t>).</a:t>
            </a:r>
            <a:endParaRPr lang="cs-CZ" dirty="0"/>
          </a:p>
          <a:p>
            <a:pPr marL="596646" lvl="0" indent="-514350">
              <a:buFont typeface="+mj-lt"/>
              <a:buAutoNum type="arabicPeriod"/>
            </a:pPr>
            <a:r>
              <a:rPr lang="cs-CZ" dirty="0"/>
              <a:t>Pacientovy preference jsou zčásti jasné (na základě tzv. autenticity volby) zčásti 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/>
              <a:t>nejasné, resp. jsou nejasné vždy, někdy více, někdy méně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450049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Schéma vztahů v interpretaci dříve vysloveného přání </a:t>
            </a:r>
            <a:r>
              <a:rPr lang="cs-CZ" dirty="0" smtClean="0"/>
              <a:t>pacienta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cs-CZ" dirty="0"/>
              <a:t>Kde jsou pacientovy preference jasné, tzn. autentické, podle autenticity volby, </a:t>
            </a:r>
            <a:r>
              <a:rPr lang="cs-CZ" dirty="0" smtClean="0"/>
              <a:t>(</a:t>
            </a:r>
            <a:r>
              <a:rPr lang="cs-CZ" i="1" dirty="0" smtClean="0"/>
              <a:t>tzn</a:t>
            </a:r>
            <a:r>
              <a:rPr lang="cs-CZ" i="1" dirty="0"/>
              <a:t>. podle toho, nakolik je zřetelná souvislost důsledků jednání, které pro sebe pacient vyžaduje s celkem jeho dosavadního </a:t>
            </a:r>
            <a:r>
              <a:rPr lang="cs-CZ" i="1" smtClean="0"/>
              <a:t>života</a:t>
            </a:r>
            <a:r>
              <a:rPr lang="cs-CZ" smtClean="0"/>
              <a:t>), </a:t>
            </a:r>
            <a:r>
              <a:rPr lang="cs-CZ" dirty="0"/>
              <a:t>tam je možné je přijmout a naplnit je jako pacientův osobní obsah pojmu nejlepší zájem.</a:t>
            </a:r>
            <a:endParaRPr lang="en-US" dirty="0"/>
          </a:p>
          <a:p>
            <a:pPr marL="596646" lvl="0" indent="-514350">
              <a:buFont typeface="+mj-lt"/>
              <a:buAutoNum type="arabicPeriod"/>
            </a:pPr>
            <a:r>
              <a:rPr lang="cs-CZ" dirty="0" smtClean="0"/>
              <a:t>Tam</a:t>
            </a:r>
            <a:r>
              <a:rPr lang="cs-CZ" dirty="0"/>
              <a:t>, kde jsou pacientovy preference zcela nejasné, se má postupovat podle obecného pojmu nejlepšího </a:t>
            </a:r>
            <a:r>
              <a:rPr lang="cs-CZ" dirty="0" smtClean="0"/>
              <a:t>zájmu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i="1" dirty="0"/>
              <a:t>všichni živí lidé chtějí žít, chtějí chápat a sdělovat své myšlenky a pocity, chtějí být schopni kontrolovat a řídit své životy, nechtějí trpět a chtějí dosáhnout na to, co jim přináší </a:t>
            </a:r>
            <a:r>
              <a:rPr lang="cs-CZ" i="1" dirty="0" smtClean="0"/>
              <a:t>uspokojení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56874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Širší souvislosti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Relevantní příbuzná témata: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Autonomie a svoboda trpícího člověka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Diskuze o přirozené smrti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Aktivní eutanázie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Ukončování podpory životních funkcí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Otázka podávání výživy a tekutin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Kdo pacienta zastupuje? 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5756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>Pravidla </a:t>
            </a:r>
            <a:r>
              <a:rPr lang="cs-CZ" b="1" dirty="0">
                <a:effectLst/>
              </a:rPr>
              <a:t>interpretace dříve vyslovených přání </a:t>
            </a:r>
            <a:r>
              <a:rPr lang="cs-CZ" b="1" dirty="0" smtClean="0">
                <a:effectLst/>
              </a:rPr>
              <a:t>pacienta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96646" lvl="0" indent="-514350">
              <a:buFont typeface="+mj-lt"/>
              <a:buAutoNum type="arabicPeriod"/>
            </a:pPr>
            <a:r>
              <a:rPr lang="cs-CZ" dirty="0"/>
              <a:t>Čím vyšší stupeň autenticity v pacientových preferencích, tím spolehlivěji se lze řídit podle pacientova osobního pojmu nejlepší </a:t>
            </a:r>
            <a:r>
              <a:rPr lang="cs-CZ" dirty="0" smtClean="0"/>
              <a:t>zájem.</a:t>
            </a:r>
            <a:endParaRPr lang="cs-CZ" dirty="0"/>
          </a:p>
          <a:p>
            <a:pPr marL="596646" lvl="0" indent="-514350">
              <a:buFont typeface="+mj-lt"/>
              <a:buAutoNum type="arabicPeriod"/>
            </a:pPr>
            <a:r>
              <a:rPr lang="cs-CZ" dirty="0"/>
              <a:t>Čím vyšší stupeň nejistoty v pacientových preferencích, tím zřetelněji musí v řešení situace vyniknout obecný obsah pojmu nejlepší zájem.</a:t>
            </a:r>
          </a:p>
          <a:p>
            <a:pPr marL="596646" lvl="0" indent="-514350">
              <a:buFont typeface="+mj-lt"/>
              <a:buAutoNum type="arabicPeriod"/>
            </a:pPr>
            <a:r>
              <a:rPr lang="cs-CZ" dirty="0"/>
              <a:t>Ověřování autenticity pacientových přání (hledání souvislostí mezi pacientovými preferencemi a jeho dosavadním životem, pacientovými hodnotami, filozofií, přístupem k životu, vírou, apod.) má přednost před rozhodováním podle obecného obsahu pojmu nejlepší zájem pacienta. Zdůvodnění: dáváme přednost osobnímu před obecným.</a:t>
            </a:r>
          </a:p>
          <a:p>
            <a:pPr marL="596646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136580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prakticky? – Strategie STADA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S - </a:t>
            </a:r>
            <a:r>
              <a:rPr lang="cs-CZ" b="1" dirty="0" err="1"/>
              <a:t>Sit</a:t>
            </a:r>
            <a:r>
              <a:rPr lang="cs-CZ" b="1" dirty="0"/>
              <a:t> </a:t>
            </a:r>
            <a:r>
              <a:rPr lang="cs-CZ" b="1" dirty="0" err="1" smtClean="0"/>
              <a:t>down</a:t>
            </a:r>
            <a:endParaRPr lang="cs-CZ" b="1" dirty="0"/>
          </a:p>
          <a:p>
            <a:r>
              <a:rPr lang="cs-CZ" dirty="0"/>
              <a:t>To, že se účastníci setkání posadí, pozitivně rozrušuje běžný provoz oddělení a nemocničního pokoje, neboť během dne vstoupí do pokoje mnoho personálu, většinou v bílém </a:t>
            </a:r>
            <a:r>
              <a:rPr lang="cs-CZ" dirty="0" smtClean="0"/>
              <a:t>plášti</a:t>
            </a:r>
            <a:r>
              <a:rPr lang="cs-CZ" dirty="0"/>
              <a:t> </a:t>
            </a:r>
            <a:r>
              <a:rPr lang="cs-CZ" dirty="0" smtClean="0"/>
              <a:t>a většina rozhovorů se odehrává ve stoje.</a:t>
            </a:r>
          </a:p>
          <a:p>
            <a:r>
              <a:rPr lang="cs-CZ" dirty="0" smtClean="0"/>
              <a:t>Posazení </a:t>
            </a:r>
            <a:r>
              <a:rPr lang="cs-CZ" dirty="0"/>
              <a:t>se tento stereotyp narušuje a vytváří jakýsi </a:t>
            </a:r>
            <a:r>
              <a:rPr lang="cs-CZ" dirty="0" err="1"/>
              <a:t>semiprivátní</a:t>
            </a:r>
            <a:r>
              <a:rPr lang="cs-CZ" dirty="0"/>
              <a:t> prostor pro rozhovor. </a:t>
            </a:r>
            <a:endParaRPr lang="cs-CZ" dirty="0" smtClean="0"/>
          </a:p>
          <a:p>
            <a:r>
              <a:rPr lang="cs-CZ" dirty="0" smtClean="0"/>
              <a:t>Posazení </a:t>
            </a:r>
            <a:r>
              <a:rPr lang="cs-CZ" dirty="0"/>
              <a:t>také symbolizuje čas vyhrazený k soustředění, a nabízí určitou jistotu v soustředění se na téma.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75261535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prakticky? – Strategie STADA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T – </a:t>
            </a:r>
            <a:r>
              <a:rPr lang="cs-CZ" b="1" dirty="0" err="1"/>
              <a:t>Tell</a:t>
            </a:r>
            <a:r>
              <a:rPr lang="cs-CZ" b="1" dirty="0"/>
              <a:t> </a:t>
            </a:r>
            <a:r>
              <a:rPr lang="cs-CZ" b="1" dirty="0" err="1"/>
              <a:t>me</a:t>
            </a:r>
            <a:r>
              <a:rPr lang="cs-CZ" b="1" dirty="0"/>
              <a:t> </a:t>
            </a:r>
            <a:r>
              <a:rPr lang="cs-CZ" b="1" dirty="0" err="1"/>
              <a:t>about</a:t>
            </a:r>
            <a:r>
              <a:rPr lang="cs-CZ" b="1" dirty="0"/>
              <a:t> </a:t>
            </a:r>
            <a:r>
              <a:rPr lang="cs-CZ" b="1" dirty="0" smtClean="0"/>
              <a:t>Mama</a:t>
            </a:r>
          </a:p>
          <a:p>
            <a:r>
              <a:rPr lang="cs-CZ" dirty="0" smtClean="0"/>
              <a:t>Stejně jako je třeba znát medicínská fakta, je také potřebné  dát </a:t>
            </a:r>
            <a:r>
              <a:rPr lang="cs-CZ" dirty="0"/>
              <a:t>prostor rodině, pokud má představit pacienta.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to rodina, kdo je expertem na pacienta, nikoliv lékař. Lékařova expertní role se týká diagnostiky, terapie, prognózy.</a:t>
            </a:r>
          </a:p>
          <a:p>
            <a:r>
              <a:rPr lang="cs-CZ" dirty="0"/>
              <a:t>To, že se ze skupiny kolem pacienta stane stejně expertní skupina, jako je skupina zdravotníků, pomáhá vyvažovat jejich vzájemný vztah. Tento aspekt poskytuje ještě moment, kdy je rodina oslovena jako </a:t>
            </a:r>
            <a:r>
              <a:rPr lang="cs-CZ" dirty="0" smtClean="0"/>
              <a:t>první.</a:t>
            </a:r>
            <a:endParaRPr lang="cs-CZ" dirty="0"/>
          </a:p>
          <a:p>
            <a:pPr marL="82296" indent="0">
              <a:buNone/>
            </a:pPr>
            <a:endParaRPr lang="cs-CZ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681171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prakticky? – Strategie STADA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A – </a:t>
            </a:r>
            <a:r>
              <a:rPr lang="cs-CZ" b="1" dirty="0" err="1" smtClean="0"/>
              <a:t>Admire</a:t>
            </a:r>
            <a:endParaRPr lang="cs-CZ" b="1" dirty="0" smtClean="0"/>
          </a:p>
          <a:p>
            <a:r>
              <a:rPr lang="cs-CZ" dirty="0"/>
              <a:t>vyjádření uznání. </a:t>
            </a:r>
            <a:endParaRPr lang="cs-CZ" dirty="0" smtClean="0"/>
          </a:p>
          <a:p>
            <a:r>
              <a:rPr lang="cs-CZ" dirty="0" smtClean="0"/>
              <a:t>Uznání </a:t>
            </a:r>
            <a:r>
              <a:rPr lang="cs-CZ" dirty="0"/>
              <a:t>je další z dovedností </a:t>
            </a:r>
            <a:r>
              <a:rPr lang="cs-CZ" dirty="0" smtClean="0"/>
              <a:t>posilující </a:t>
            </a:r>
            <a:r>
              <a:rPr lang="cs-CZ" dirty="0"/>
              <a:t>v účastnících </a:t>
            </a:r>
            <a:r>
              <a:rPr lang="cs-CZ" dirty="0" smtClean="0"/>
              <a:t>setkání pocit</a:t>
            </a:r>
            <a:r>
              <a:rPr lang="cs-CZ" dirty="0"/>
              <a:t>, že jsou uznáni a oceněni. </a:t>
            </a:r>
            <a:endParaRPr lang="cs-CZ" dirty="0" smtClean="0"/>
          </a:p>
          <a:p>
            <a:r>
              <a:rPr lang="cs-CZ" dirty="0" smtClean="0"/>
              <a:t>Může </a:t>
            </a:r>
            <a:r>
              <a:rPr lang="cs-CZ" dirty="0"/>
              <a:t>znít například takto: 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/>
              <a:t>Velmi oceňuji, že jste si našli čas a přišli v takto tak obtížné situaci, protože jste to vy, kdo toho o vaší mamince víte nejvíce. </a:t>
            </a:r>
            <a:r>
              <a:rPr lang="cs-CZ" b="1" dirty="0"/>
              <a:t>My všichni jsme vůči ní cizí a vy nám můžete pomoci objevit, jaké jsou její hodnoty, co je pro ni důležité a co by si v této situaci přála.</a:t>
            </a:r>
            <a:r>
              <a:rPr lang="cs-CZ" dirty="0"/>
              <a:t>“</a:t>
            </a:r>
            <a:r>
              <a:rPr lang="cs-CZ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09246640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prakticky? – Strategie STADA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D – </a:t>
            </a:r>
            <a:r>
              <a:rPr lang="cs-CZ" b="1" dirty="0" err="1" smtClean="0"/>
              <a:t>Discuss</a:t>
            </a:r>
            <a:endParaRPr lang="cs-CZ" b="1" dirty="0" smtClean="0"/>
          </a:p>
          <a:p>
            <a:r>
              <a:rPr lang="cs-CZ" dirty="0"/>
              <a:t>V tento moment </a:t>
            </a:r>
            <a:r>
              <a:rPr lang="cs-CZ" dirty="0" smtClean="0"/>
              <a:t>zdravotnický </a:t>
            </a:r>
            <a:r>
              <a:rPr lang="cs-CZ" dirty="0"/>
              <a:t>tým </a:t>
            </a:r>
            <a:r>
              <a:rPr lang="cs-CZ" dirty="0" smtClean="0"/>
              <a:t>představí </a:t>
            </a:r>
            <a:r>
              <a:rPr lang="cs-CZ" dirty="0"/>
              <a:t>medicínská fakta – diagnózu, prognózu, alternativy léčby, i další jiné cesty, které by mohly vést ke zlepšení pacientova stavu, nebo případně i ke zhoršení jeho stavu a smrti.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však také třeba zdůraznit, že medicínská fakta nejsou nijaká stálá fakta, že se proměňuji, že se proměňuje jejich interpretace, tedy význam a smysl.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také důležité mluvit o nejistotě, která je často těmto faktům vlastní. </a:t>
            </a:r>
          </a:p>
          <a:p>
            <a:pPr marL="82296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26455832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prakticky? – Strategie STADA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A – </a:t>
            </a:r>
            <a:r>
              <a:rPr lang="cs-CZ" b="1" dirty="0" err="1" smtClean="0"/>
              <a:t>Ask</a:t>
            </a:r>
            <a:endParaRPr lang="cs-CZ" b="1" dirty="0" smtClean="0"/>
          </a:p>
          <a:p>
            <a:r>
              <a:rPr lang="cs-CZ" b="1" dirty="0" smtClean="0"/>
              <a:t>Ptej se</a:t>
            </a:r>
          </a:p>
          <a:p>
            <a:r>
              <a:rPr lang="cs-CZ" dirty="0"/>
              <a:t>V tento moment </a:t>
            </a:r>
            <a:r>
              <a:rPr lang="cs-CZ" b="1" dirty="0"/>
              <a:t>má být znovu oslovena rodina s otázkou, co by maminka chtěla, kdyby nám to mohla říct. </a:t>
            </a:r>
            <a:endParaRPr lang="cs-CZ" b="1" dirty="0" smtClean="0"/>
          </a:p>
          <a:p>
            <a:r>
              <a:rPr lang="cs-CZ" dirty="0" smtClean="0"/>
              <a:t>Tak </a:t>
            </a:r>
            <a:r>
              <a:rPr lang="cs-CZ" dirty="0"/>
              <a:t>je možné tuto diskuzi zahájit a přejít potom k tématům, jako je životní styl, hodnoty a preference, jak se vztahují k možnostem, které jsou dostupné.</a:t>
            </a:r>
          </a:p>
          <a:p>
            <a:pPr marL="82296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45358650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6000" dirty="0" smtClean="0"/>
              <a:t>Závěr</a:t>
            </a:r>
            <a:endParaRPr lang="en-US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Dříve vyslovená přání jsou nástrojem, který pomáhá výrazně projasnit situace, kdy není zřejmé, jaký má být další postup péče o pacienta. </a:t>
            </a:r>
            <a:endParaRPr lang="cs-CZ" dirty="0" smtClean="0"/>
          </a:p>
          <a:p>
            <a:r>
              <a:rPr lang="cs-CZ" dirty="0" smtClean="0"/>
              <a:t>Mým záměrem bylo 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projasnit jednak situaci ohledně povinnosti informovat pacienta v souvislosti s DVP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Představit několik tezí, které by mohly být návodem k tomu, jak dříve vyslovená přání pacientů číst a aplikovat je v konkrétní situaci.</a:t>
            </a:r>
          </a:p>
        </p:txBody>
      </p:sp>
    </p:spTree>
    <p:extLst>
      <p:ext uri="{BB962C8B-B14F-4D97-AF65-F5344CB8AC3E}">
        <p14:creationId xmlns:p14="http://schemas.microsoft.com/office/powerpoint/2010/main" xmlns="" val="144385701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en-US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Tel.: +042 605 56 23 54</a:t>
            </a:r>
          </a:p>
          <a:p>
            <a:r>
              <a:rPr lang="cs-CZ" dirty="0" smtClean="0"/>
              <a:t>Email: jaromir.matejek@lf3.cuni.cz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8046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Zástupné rozhodování za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Co vlastně chci?</a:t>
            </a:r>
          </a:p>
          <a:p>
            <a:r>
              <a:rPr lang="cs-CZ" dirty="0" smtClean="0"/>
              <a:t>Právní možnosti?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vytvořit text, ve kterém vyjádřím, co nechci nebo chci pro případ, že (již) nebudu schopen o sobě rozhodovat.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jmenování opatrovníka, který bude za mě rozhodovat.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Mohu udělat obojí, tj. 1. + 2.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Nemusím dělat nic…</a:t>
            </a:r>
          </a:p>
          <a:p>
            <a:pPr marL="82296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69131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Úmluva o biomedicíně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Východiska: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Právo na sebeurčení, lidská důstojnost, právo na tělesnou nedotknutelnost.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/>
              <a:t>„Každá </a:t>
            </a:r>
            <a:r>
              <a:rPr lang="cs-CZ" i="1" dirty="0"/>
              <a:t>dospělá lidská bytost, jasné mysli, má právo určit, co se bude dít s jejím vlastním tělem</a:t>
            </a:r>
            <a:r>
              <a:rPr lang="cs-CZ" dirty="0" smtClean="0"/>
              <a:t>“. Benjamin </a:t>
            </a:r>
            <a:r>
              <a:rPr lang="cs-CZ" dirty="0" err="1" smtClean="0"/>
              <a:t>Cardozo</a:t>
            </a:r>
            <a:r>
              <a:rPr lang="cs-CZ" dirty="0" smtClean="0"/>
              <a:t>, USA, 1914.</a:t>
            </a:r>
          </a:p>
          <a:p>
            <a:r>
              <a:rPr lang="cs-CZ" dirty="0" smtClean="0"/>
              <a:t>Příklady soudních sporů: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Nancy </a:t>
            </a:r>
            <a:r>
              <a:rPr lang="cs-CZ" dirty="0" err="1" smtClean="0"/>
              <a:t>Cruzan</a:t>
            </a:r>
            <a:r>
              <a:rPr lang="cs-CZ" dirty="0" smtClean="0"/>
              <a:t>, Karen Ann </a:t>
            </a:r>
            <a:r>
              <a:rPr lang="cs-CZ" dirty="0" err="1" smtClean="0"/>
              <a:t>Quinlan</a:t>
            </a:r>
            <a:r>
              <a:rPr lang="cs-CZ" dirty="0" smtClean="0"/>
              <a:t>, </a:t>
            </a:r>
            <a:r>
              <a:rPr lang="cs-CZ" dirty="0" err="1" smtClean="0"/>
              <a:t>Terry</a:t>
            </a:r>
            <a:r>
              <a:rPr lang="cs-CZ" dirty="0" smtClean="0"/>
              <a:t> </a:t>
            </a:r>
            <a:r>
              <a:rPr lang="cs-CZ" dirty="0" err="1" smtClean="0"/>
              <a:t>Schiavo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1455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Úmluva o biomedicíně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Úmluva </a:t>
            </a:r>
            <a:r>
              <a:rPr lang="cs-CZ" dirty="0"/>
              <a:t>na ochranu lidských práv a důstojnosti lidské bytosti v souvislosti s aplikací biologie a </a:t>
            </a:r>
            <a:r>
              <a:rPr lang="cs-CZ" dirty="0" smtClean="0"/>
              <a:t>medicíny (zkráceně Úmluva o biomedicíně)</a:t>
            </a:r>
          </a:p>
          <a:p>
            <a:endParaRPr lang="cs-CZ" dirty="0"/>
          </a:p>
          <a:p>
            <a:r>
              <a:rPr lang="cs-CZ" dirty="0" smtClean="0"/>
              <a:t>Článek 9 Dříve </a:t>
            </a:r>
            <a:r>
              <a:rPr lang="cs-CZ" dirty="0"/>
              <a:t>vyslovená </a:t>
            </a:r>
            <a:r>
              <a:rPr lang="cs-CZ" dirty="0" smtClean="0"/>
              <a:t>přání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„</a:t>
            </a:r>
            <a:r>
              <a:rPr lang="cs-CZ" i="1" dirty="0"/>
              <a:t>Bude brán zřetel na dříve vyslovená přání pacienta ohledně lékařského zákroku, pokud pacient v době zákroku není ve stavu, kdy může vyjádřit své přání</a:t>
            </a:r>
            <a:r>
              <a:rPr lang="cs-CZ" dirty="0" smtClean="0"/>
              <a:t>“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Od 1. října 2001 součástí českého právního řádu.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Zatím bez právní, etické, lékařské diskuze.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2862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</TotalTime>
  <Words>2779</Words>
  <Application>Microsoft Office PowerPoint</Application>
  <PresentationFormat>Předvádění na obrazovce (4:3)</PresentationFormat>
  <Paragraphs>316</Paragraphs>
  <Slides>67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68" baseType="lpstr">
      <vt:lpstr>Slunovrat</vt:lpstr>
      <vt:lpstr>Dříve vyslovená přání  právo + etika</vt:lpstr>
      <vt:lpstr>Snímek 2</vt:lpstr>
      <vt:lpstr>Kazuistika</vt:lpstr>
      <vt:lpstr>Kazuistika</vt:lpstr>
      <vt:lpstr>Co to je?</vt:lpstr>
      <vt:lpstr>Širší souvislosti</vt:lpstr>
      <vt:lpstr>Zástupné rozhodování za pacienta</vt:lpstr>
      <vt:lpstr>Úmluva o biomedicíně</vt:lpstr>
      <vt:lpstr>Úmluva o biomedicíně</vt:lpstr>
      <vt:lpstr>Nová zákonná úprava v České republice</vt:lpstr>
      <vt:lpstr>§ 36 zákona o zdravotních službách</vt:lpstr>
      <vt:lpstr>§ 36 zákona o zdravotních službách</vt:lpstr>
      <vt:lpstr>§ 36 zákona o zdravotních službách</vt:lpstr>
      <vt:lpstr>§ 36 zákona o zdravotních službách</vt:lpstr>
      <vt:lpstr>§ 36 zákona o zdravotních službách</vt:lpstr>
      <vt:lpstr>§ 36 zákona o zdravotních službách</vt:lpstr>
      <vt:lpstr>Dříve vyslovené přání  sepsané pacientem     x     zaznamenané do zd</vt:lpstr>
      <vt:lpstr>Vyhláška č. 98/2012 Sb., vyhláška o zdravotnické dokumentaci </vt:lpstr>
      <vt:lpstr>a) část A dílu 5. této přílohy, je-li předmětem dříve vysloveného přání souhlas s poskytnutím zdravotních služeb, </vt:lpstr>
      <vt:lpstr>b) část A dílu 6. této přílohy, je-li předmětem dříve vysloveného přání nesouhlas s poskytnutím zdravotních služeb </vt:lpstr>
      <vt:lpstr>Zástupné rozhodování za pacienta</vt:lpstr>
      <vt:lpstr>Zástupné rozhodování za pacienta</vt:lpstr>
      <vt:lpstr>Jak v nejistotě??</vt:lpstr>
      <vt:lpstr>Právní riziko pro lékaře</vt:lpstr>
      <vt:lpstr>Co ještě?</vt:lpstr>
      <vt:lpstr>Co ještě?</vt:lpstr>
      <vt:lpstr>Co ještě?</vt:lpstr>
      <vt:lpstr>Co ještě?</vt:lpstr>
      <vt:lpstr>Co ještě?</vt:lpstr>
      <vt:lpstr>Co by mělo být konkrétním obsahem diskuze obsahu dříve vysloveného přání?</vt:lpstr>
      <vt:lpstr>1. Právní a etický rámec dříve vyslovených přání</vt:lpstr>
      <vt:lpstr>I. Otázky kladené úvodem</vt:lpstr>
      <vt:lpstr>I. Otázky kladené úvodem</vt:lpstr>
      <vt:lpstr>I. Otázky kladené úvodem</vt:lpstr>
      <vt:lpstr>1I. Právní a etický rámec dříve vyslovených přání</vt:lpstr>
      <vt:lpstr>1I. Právní a etický rámec dříve vyslovených přání</vt:lpstr>
      <vt:lpstr>1I. Právní a etický rámec dříve vyslovených přání</vt:lpstr>
      <vt:lpstr>1I. Právní a etický rámec dříve vyslovených přání</vt:lpstr>
      <vt:lpstr>III. Co nejpřesnější popis situace, ve které se má dříve vyslovené přání pacienta plnit </vt:lpstr>
      <vt:lpstr>III. Co nejpřesnější popis situace, ve které se má dříve vyslovené přání pacienta plnit </vt:lpstr>
      <vt:lpstr>IV. Vyjádření pacienta ke konkrétním medicínským opatřením</vt:lpstr>
      <vt:lpstr>IV. Vyjádření pacienta ke konkrétním medicínským opatřením </vt:lpstr>
      <vt:lpstr>IV. Vyjádření pacienta ke konkrétním medicínským opatřením </vt:lpstr>
      <vt:lpstr>IV. Vyjádření pacienta ke konkrétním medicínským opatřením </vt:lpstr>
      <vt:lpstr>IV. Vyjádření pacienta ke konkrétním medicínským opatřením </vt:lpstr>
      <vt:lpstr>IV. Vyjádření pacienta ke konkrétním medicínským opatřením </vt:lpstr>
      <vt:lpstr>IV. Vyjádření pacienta ke konkrétním medicínským opatřením </vt:lpstr>
      <vt:lpstr>IV. Vyjádření pacienta ke konkrétním medicínským opatřením </vt:lpstr>
      <vt:lpstr>IV. Vyjádření pacienta ke konkrétním medicínským opatřením </vt:lpstr>
      <vt:lpstr>IV. Vyjádření pacienta ke konkrétním medicínským opatřením </vt:lpstr>
      <vt:lpstr>IV. Vyjádření pacienta ke konkrétním medicínským opatřením </vt:lpstr>
      <vt:lpstr>IV. Vyjádření pacienta ke konkrétním medicínským opatřením </vt:lpstr>
      <vt:lpstr>Jak číst a aplikovat pacientovo dříve vyslovené přání?</vt:lpstr>
      <vt:lpstr>Pravidla zástupného rozhodování</vt:lpstr>
      <vt:lpstr>Pravidla zástupného rozhodování</vt:lpstr>
      <vt:lpstr>Základní teze</vt:lpstr>
      <vt:lpstr>Základní teze</vt:lpstr>
      <vt:lpstr>Schéma vztahů v interpretaci dříve vysloveného přání pacienta</vt:lpstr>
      <vt:lpstr>Schéma vztahů v interpretaci dříve vysloveného přání pacienta</vt:lpstr>
      <vt:lpstr>Pravidla interpretace dříve vyslovených přání pacienta</vt:lpstr>
      <vt:lpstr>Jak prakticky? – Strategie STADA</vt:lpstr>
      <vt:lpstr>Jak prakticky? – Strategie STADA</vt:lpstr>
      <vt:lpstr>Jak prakticky? – Strategie STADA</vt:lpstr>
      <vt:lpstr>Jak prakticky? – Strategie STADA</vt:lpstr>
      <vt:lpstr>Jak prakticky? – Strategie STADA</vt:lpstr>
      <vt:lpstr>Závěr</vt:lpstr>
      <vt:lpstr>Děkuji za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naplnit zákonnou povinnost poučit pacienta sestavujícího si své dříve vyslovená přání?</dc:title>
  <dc:creator>Jaromír Matějek</dc:creator>
  <cp:lastModifiedBy>Masa</cp:lastModifiedBy>
  <cp:revision>44</cp:revision>
  <dcterms:created xsi:type="dcterms:W3CDTF">2015-04-07T12:35:32Z</dcterms:created>
  <dcterms:modified xsi:type="dcterms:W3CDTF">2018-04-06T16:16:14Z</dcterms:modified>
</cp:coreProperties>
</file>